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0"/>
  </p:notesMasterIdLst>
  <p:handoutMasterIdLst>
    <p:handoutMasterId r:id="rId21"/>
  </p:handoutMasterIdLst>
  <p:sldIdLst>
    <p:sldId id="256" r:id="rId3"/>
    <p:sldId id="257" r:id="rId4"/>
    <p:sldId id="262" r:id="rId5"/>
    <p:sldId id="259" r:id="rId6"/>
    <p:sldId id="260" r:id="rId7"/>
    <p:sldId id="263" r:id="rId8"/>
    <p:sldId id="269" r:id="rId9"/>
    <p:sldId id="261" r:id="rId10"/>
    <p:sldId id="265" r:id="rId11"/>
    <p:sldId id="264" r:id="rId12"/>
    <p:sldId id="266" r:id="rId13"/>
    <p:sldId id="267" r:id="rId14"/>
    <p:sldId id="273" r:id="rId15"/>
    <p:sldId id="271" r:id="rId16"/>
    <p:sldId id="270" r:id="rId17"/>
    <p:sldId id="268" r:id="rId18"/>
    <p:sldId id="272" r:id="rId19"/>
  </p:sldIdLst>
  <p:sldSz cx="9144000" cy="5143500" type="screen16x9"/>
  <p:notesSz cx="6808788" cy="99409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p:cViewPr varScale="1">
        <p:scale>
          <a:sx n="94" d="100"/>
          <a:sy n="94" d="100"/>
        </p:scale>
        <p:origin x="714"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856737" y="0"/>
            <a:ext cx="2950475" cy="498773"/>
          </a:xfrm>
          <a:prstGeom prst="rect">
            <a:avLst/>
          </a:prstGeom>
        </p:spPr>
        <p:txBody>
          <a:bodyPr vert="horz" lIns="91440" tIns="45720" rIns="91440" bIns="45720" rtlCol="0"/>
          <a:lstStyle>
            <a:lvl1pPr algn="r">
              <a:defRPr sz="1200"/>
            </a:lvl1pPr>
          </a:lstStyle>
          <a:p>
            <a:fld id="{9FCE34CC-0145-44CD-9616-2980F9052D85}" type="datetimeFigureOut">
              <a:rPr lang="en-IE" smtClean="0"/>
              <a:t>20/06/2022</a:t>
            </a:fld>
            <a:endParaRPr lang="en-IE"/>
          </a:p>
        </p:txBody>
      </p:sp>
      <p:sp>
        <p:nvSpPr>
          <p:cNvPr id="4" name="Footer Placeholder 3"/>
          <p:cNvSpPr>
            <a:spLocks noGrp="1"/>
          </p:cNvSpPr>
          <p:nvPr>
            <p:ph type="ftr" sz="quarter" idx="2"/>
          </p:nvPr>
        </p:nvSpPr>
        <p:spPr>
          <a:xfrm>
            <a:off x="0" y="9442154"/>
            <a:ext cx="2950475" cy="498772"/>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856737" y="9442154"/>
            <a:ext cx="2950475" cy="498772"/>
          </a:xfrm>
          <a:prstGeom prst="rect">
            <a:avLst/>
          </a:prstGeom>
        </p:spPr>
        <p:txBody>
          <a:bodyPr vert="horz" lIns="91440" tIns="45720" rIns="91440" bIns="45720" rtlCol="0" anchor="b"/>
          <a:lstStyle>
            <a:lvl1pPr algn="r">
              <a:defRPr sz="1200"/>
            </a:lvl1pPr>
          </a:lstStyle>
          <a:p>
            <a:fld id="{A8C9455F-F364-409F-A9F7-6825A7902AE8}" type="slidenum">
              <a:rPr lang="en-IE" smtClean="0"/>
              <a:t>‹#›</a:t>
            </a:fld>
            <a:endParaRPr lang="en-IE"/>
          </a:p>
        </p:txBody>
      </p:sp>
    </p:spTree>
    <p:extLst>
      <p:ext uri="{BB962C8B-B14F-4D97-AF65-F5344CB8AC3E}">
        <p14:creationId xmlns:p14="http://schemas.microsoft.com/office/powerpoint/2010/main" val="36117490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40F00BD3-F2E6-4537-A6F9-7A684B3951FF}" type="datetimeFigureOut">
              <a:rPr lang="en-IE" smtClean="0"/>
              <a:t>20/06/2022</a:t>
            </a:fld>
            <a:endParaRPr lang="en-IE"/>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E5F8E6B8-8E1F-4212-ACA7-0A7679B7B0ED}" type="slidenum">
              <a:rPr lang="en-IE" smtClean="0"/>
              <a:t>‹#›</a:t>
            </a:fld>
            <a:endParaRPr lang="en-IE"/>
          </a:p>
        </p:txBody>
      </p:sp>
    </p:spTree>
    <p:extLst>
      <p:ext uri="{BB962C8B-B14F-4D97-AF65-F5344CB8AC3E}">
        <p14:creationId xmlns:p14="http://schemas.microsoft.com/office/powerpoint/2010/main" val="3503057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E5F8E6B8-8E1F-4212-ACA7-0A7679B7B0ED}" type="slidenum">
              <a:rPr lang="en-IE" smtClean="0"/>
              <a:t>1</a:t>
            </a:fld>
            <a:endParaRPr lang="en-IE"/>
          </a:p>
        </p:txBody>
      </p:sp>
    </p:spTree>
    <p:extLst>
      <p:ext uri="{BB962C8B-B14F-4D97-AF65-F5344CB8AC3E}">
        <p14:creationId xmlns:p14="http://schemas.microsoft.com/office/powerpoint/2010/main" val="31834475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E5F8E6B8-8E1F-4212-ACA7-0A7679B7B0ED}" type="slidenum">
              <a:rPr lang="en-IE" smtClean="0"/>
              <a:t>11</a:t>
            </a:fld>
            <a:endParaRPr lang="en-IE"/>
          </a:p>
        </p:txBody>
      </p:sp>
    </p:spTree>
    <p:extLst>
      <p:ext uri="{BB962C8B-B14F-4D97-AF65-F5344CB8AC3E}">
        <p14:creationId xmlns:p14="http://schemas.microsoft.com/office/powerpoint/2010/main" val="18322930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E5F8E6B8-8E1F-4212-ACA7-0A7679B7B0ED}" type="slidenum">
              <a:rPr lang="en-IE" smtClean="0"/>
              <a:t>12</a:t>
            </a:fld>
            <a:endParaRPr lang="en-IE"/>
          </a:p>
        </p:txBody>
      </p:sp>
    </p:spTree>
    <p:extLst>
      <p:ext uri="{BB962C8B-B14F-4D97-AF65-F5344CB8AC3E}">
        <p14:creationId xmlns:p14="http://schemas.microsoft.com/office/powerpoint/2010/main" val="2367331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E5F8E6B8-8E1F-4212-ACA7-0A7679B7B0ED}" type="slidenum">
              <a:rPr lang="en-IE" smtClean="0"/>
              <a:t>16</a:t>
            </a:fld>
            <a:endParaRPr lang="en-IE"/>
          </a:p>
        </p:txBody>
      </p:sp>
    </p:spTree>
    <p:extLst>
      <p:ext uri="{BB962C8B-B14F-4D97-AF65-F5344CB8AC3E}">
        <p14:creationId xmlns:p14="http://schemas.microsoft.com/office/powerpoint/2010/main" val="3325784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E5F8E6B8-8E1F-4212-ACA7-0A7679B7B0ED}" type="slidenum">
              <a:rPr lang="en-IE" smtClean="0"/>
              <a:t>2</a:t>
            </a:fld>
            <a:endParaRPr lang="en-IE"/>
          </a:p>
        </p:txBody>
      </p:sp>
    </p:spTree>
    <p:extLst>
      <p:ext uri="{BB962C8B-B14F-4D97-AF65-F5344CB8AC3E}">
        <p14:creationId xmlns:p14="http://schemas.microsoft.com/office/powerpoint/2010/main" val="3131428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E5F8E6B8-8E1F-4212-ACA7-0A7679B7B0ED}" type="slidenum">
              <a:rPr lang="en-IE" smtClean="0"/>
              <a:t>3</a:t>
            </a:fld>
            <a:endParaRPr lang="en-IE"/>
          </a:p>
        </p:txBody>
      </p:sp>
    </p:spTree>
    <p:extLst>
      <p:ext uri="{BB962C8B-B14F-4D97-AF65-F5344CB8AC3E}">
        <p14:creationId xmlns:p14="http://schemas.microsoft.com/office/powerpoint/2010/main" val="2673562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E5F8E6B8-8E1F-4212-ACA7-0A7679B7B0ED}" type="slidenum">
              <a:rPr lang="en-IE" smtClean="0"/>
              <a:t>4</a:t>
            </a:fld>
            <a:endParaRPr lang="en-IE"/>
          </a:p>
        </p:txBody>
      </p:sp>
    </p:spTree>
    <p:extLst>
      <p:ext uri="{BB962C8B-B14F-4D97-AF65-F5344CB8AC3E}">
        <p14:creationId xmlns:p14="http://schemas.microsoft.com/office/powerpoint/2010/main" val="1824480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E5F8E6B8-8E1F-4212-ACA7-0A7679B7B0ED}" type="slidenum">
              <a:rPr lang="en-IE" smtClean="0"/>
              <a:t>5</a:t>
            </a:fld>
            <a:endParaRPr lang="en-IE"/>
          </a:p>
        </p:txBody>
      </p:sp>
    </p:spTree>
    <p:extLst>
      <p:ext uri="{BB962C8B-B14F-4D97-AF65-F5344CB8AC3E}">
        <p14:creationId xmlns:p14="http://schemas.microsoft.com/office/powerpoint/2010/main" val="2164166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E5F8E6B8-8E1F-4212-ACA7-0A7679B7B0ED}" type="slidenum">
              <a:rPr lang="en-IE" smtClean="0"/>
              <a:t>6</a:t>
            </a:fld>
            <a:endParaRPr lang="en-IE"/>
          </a:p>
        </p:txBody>
      </p:sp>
    </p:spTree>
    <p:extLst>
      <p:ext uri="{BB962C8B-B14F-4D97-AF65-F5344CB8AC3E}">
        <p14:creationId xmlns:p14="http://schemas.microsoft.com/office/powerpoint/2010/main" val="3868440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E5F8E6B8-8E1F-4212-ACA7-0A7679B7B0ED}" type="slidenum">
              <a:rPr lang="en-IE" smtClean="0"/>
              <a:t>8</a:t>
            </a:fld>
            <a:endParaRPr lang="en-IE"/>
          </a:p>
        </p:txBody>
      </p:sp>
    </p:spTree>
    <p:extLst>
      <p:ext uri="{BB962C8B-B14F-4D97-AF65-F5344CB8AC3E}">
        <p14:creationId xmlns:p14="http://schemas.microsoft.com/office/powerpoint/2010/main" val="1326497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E5F8E6B8-8E1F-4212-ACA7-0A7679B7B0ED}" type="slidenum">
              <a:rPr lang="en-IE" smtClean="0"/>
              <a:t>9</a:t>
            </a:fld>
            <a:endParaRPr lang="en-IE"/>
          </a:p>
        </p:txBody>
      </p:sp>
    </p:spTree>
    <p:extLst>
      <p:ext uri="{BB962C8B-B14F-4D97-AF65-F5344CB8AC3E}">
        <p14:creationId xmlns:p14="http://schemas.microsoft.com/office/powerpoint/2010/main" val="193250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E5F8E6B8-8E1F-4212-ACA7-0A7679B7B0ED}" type="slidenum">
              <a:rPr lang="en-IE" smtClean="0"/>
              <a:t>10</a:t>
            </a:fld>
            <a:endParaRPr lang="en-IE"/>
          </a:p>
        </p:txBody>
      </p:sp>
    </p:spTree>
    <p:extLst>
      <p:ext uri="{BB962C8B-B14F-4D97-AF65-F5344CB8AC3E}">
        <p14:creationId xmlns:p14="http://schemas.microsoft.com/office/powerpoint/2010/main" val="35733824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97685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37D59-5EDB-4C39-B697-625748F703B6}" type="datetimeFigureOut">
              <a:rPr lang="en-US" smtClean="0"/>
              <a:t>6/20/2022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24035354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t>6/20/2022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5018249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t>6/20/2022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7224409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28108716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42400912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884466"/>
          </a:xfrm>
          <a:prstGeom prst="rect">
            <a:avLst/>
          </a:prstGeom>
        </p:spPr>
        <p:txBody>
          <a:bodyPr anchor="ctr"/>
          <a:lstStyle>
            <a:lvl1pPr algn="l">
              <a:defRPr>
                <a:solidFill>
                  <a:schemeClr val="bg1"/>
                </a:solidFill>
                <a:latin typeface="Arial" pitchFamily="34" charset="0"/>
                <a:cs typeface="Arial" pitchFamily="34" charset="0"/>
              </a:defRPr>
            </a:lvl1pPr>
          </a:lstStyle>
          <a:p>
            <a:r>
              <a:rPr lang="en-US" altLang="ko-KR" dirty="0" smtClean="0"/>
              <a:t> Free PPT _ Click to add title</a:t>
            </a:r>
            <a:endParaRPr lang="ko-KR" altLang="en-US" dirty="0"/>
          </a:p>
        </p:txBody>
      </p:sp>
      <p:sp>
        <p:nvSpPr>
          <p:cNvPr id="4" name="Content Placeholder 2"/>
          <p:cNvSpPr>
            <a:spLocks noGrp="1"/>
          </p:cNvSpPr>
          <p:nvPr>
            <p:ph idx="1"/>
          </p:nvPr>
        </p:nvSpPr>
        <p:spPr>
          <a:xfrm>
            <a:off x="395536" y="1131590"/>
            <a:ext cx="8496944"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405880" y="1808261"/>
            <a:ext cx="8496944" cy="2995737"/>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11469437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884466"/>
          </a:xfrm>
          <a:prstGeom prst="rect">
            <a:avLst/>
          </a:prstGeom>
        </p:spPr>
        <p:txBody>
          <a:bodyPr anchor="ctr"/>
          <a:lstStyle>
            <a:lvl1pPr algn="l">
              <a:defRPr>
                <a:solidFill>
                  <a:schemeClr val="tx1">
                    <a:lumMod val="75000"/>
                    <a:lumOff val="25000"/>
                  </a:schemeClr>
                </a:solidFill>
                <a:latin typeface="Arial" pitchFamily="34" charset="0"/>
                <a:cs typeface="Arial" pitchFamily="34" charset="0"/>
              </a:defRPr>
            </a:lvl1pPr>
          </a:lstStyle>
          <a:p>
            <a:r>
              <a:rPr lang="en-US" altLang="ko-KR" dirty="0" smtClean="0"/>
              <a:t>Free PPT _ Click to add title</a:t>
            </a:r>
            <a:endParaRPr lang="ko-KR" altLang="en-US" dirty="0"/>
          </a:p>
        </p:txBody>
      </p:sp>
      <p:sp>
        <p:nvSpPr>
          <p:cNvPr id="4" name="Content Placeholder 2"/>
          <p:cNvSpPr>
            <a:spLocks noGrp="1"/>
          </p:cNvSpPr>
          <p:nvPr>
            <p:ph idx="1"/>
          </p:nvPr>
        </p:nvSpPr>
        <p:spPr>
          <a:xfrm>
            <a:off x="1979712" y="987574"/>
            <a:ext cx="6912768"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1990056" y="1664245"/>
            <a:ext cx="6912768" cy="2995737"/>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9228082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8959595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8151330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937D59-5EDB-4C39-B697-625748F703B6}" type="datetimeFigureOut">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8604311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937D59-5EDB-4C39-B697-625748F703B6}" type="datetimeFigureOut">
              <a:rPr lang="en-US" smtClean="0"/>
              <a:t>6/20/2022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350580291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937D59-5EDB-4C39-B697-625748F703B6}" type="datetimeFigureOut">
              <a:rPr lang="en-US" smtClean="0"/>
              <a:t>6/20/2022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35387940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937D59-5EDB-4C39-B697-625748F703B6}" type="datetimeFigureOut">
              <a:rPr lang="en-US" smtClean="0"/>
              <a:t>6/20/2022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1505109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239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ctr" defTabSz="914400" rtl="0" eaLnBrk="1" latinLnBrk="1" hangingPunct="1">
        <a:spcBef>
          <a:spcPct val="0"/>
        </a:spcBef>
        <a:buNone/>
        <a:defRPr sz="36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63937D59-5EDB-4C39-B697-625748F703B6}" type="datetimeFigureOut">
              <a:rPr lang="en-US" smtClean="0"/>
              <a:t>6/20/2022</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F31DC1F-5561-484E-AB46-68C682854F61}" type="slidenum">
              <a:rPr lang="en-US" smtClean="0"/>
              <a:t>‹#›</a:t>
            </a:fld>
            <a:endParaRPr lang="en-US"/>
          </a:p>
        </p:txBody>
      </p:sp>
    </p:spTree>
    <p:extLst>
      <p:ext uri="{BB962C8B-B14F-4D97-AF65-F5344CB8AC3E}">
        <p14:creationId xmlns:p14="http://schemas.microsoft.com/office/powerpoint/2010/main" val="26212399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mailto:kilteelyns@outlook.com/" TargetMode="External"/><Relationship Id="rId2" Type="http://schemas.openxmlformats.org/officeDocument/2006/relationships/hyperlink" Target="http://www.kilteelyns.ie/" TargetMode="External"/><Relationship Id="rId1" Type="http://schemas.openxmlformats.org/officeDocument/2006/relationships/slideLayout" Target="../slideLayouts/slideLayout2.xml"/><Relationship Id="rId4" Type="http://schemas.openxmlformats.org/officeDocument/2006/relationships/hyperlink" Target="mailto:principalkns@outlook.com"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p:cNvSpPr txBox="1">
            <a:spLocks noChangeArrowheads="1"/>
          </p:cNvSpPr>
          <p:nvPr/>
        </p:nvSpPr>
        <p:spPr bwMode="auto">
          <a:xfrm>
            <a:off x="4788024" y="1586435"/>
            <a:ext cx="4247456" cy="1077218"/>
          </a:xfrm>
          <a:prstGeom prst="rect">
            <a:avLst/>
          </a:prstGeom>
          <a:noFill/>
          <a:ln w="9525">
            <a:noFill/>
            <a:miter lim="800000"/>
            <a:headEnd/>
            <a:tailEnd/>
          </a:ln>
        </p:spPr>
        <p:txBody>
          <a:bodyPr wrap="square">
            <a:spAutoFit/>
          </a:bodyPr>
          <a:lstStyle/>
          <a:p>
            <a:pPr algn="ctr"/>
            <a:r>
              <a:rPr lang="en-US" altLang="ko-KR" sz="3200" b="1" dirty="0">
                <a:solidFill>
                  <a:schemeClr val="bg1"/>
                </a:solidFill>
                <a:latin typeface="Arial" pitchFamily="34" charset="0"/>
                <a:ea typeface="맑은 고딕" pitchFamily="50" charset="-127"/>
                <a:cs typeface="Arial" pitchFamily="34" charset="0"/>
              </a:rPr>
              <a:t>Beginning Junior Infants</a:t>
            </a:r>
          </a:p>
        </p:txBody>
      </p:sp>
      <p:sp>
        <p:nvSpPr>
          <p:cNvPr id="2" name="Rectangle 1"/>
          <p:cNvSpPr/>
          <p:nvPr/>
        </p:nvSpPr>
        <p:spPr>
          <a:xfrm>
            <a:off x="4334794" y="2931790"/>
            <a:ext cx="4600940" cy="461665"/>
          </a:xfrm>
          <a:prstGeom prst="rect">
            <a:avLst/>
          </a:prstGeom>
        </p:spPr>
        <p:txBody>
          <a:bodyPr wrap="none">
            <a:spAutoFit/>
          </a:bodyPr>
          <a:lstStyle/>
          <a:p>
            <a:pPr algn="ctr" fontAlgn="auto">
              <a:spcBef>
                <a:spcPts val="0"/>
              </a:spcBef>
              <a:spcAft>
                <a:spcPts val="0"/>
              </a:spcAft>
              <a:defRPr/>
            </a:pPr>
            <a:r>
              <a:rPr lang="es-ES" sz="2400" dirty="0" smtClean="0">
                <a:solidFill>
                  <a:schemeClr val="bg1"/>
                </a:solidFill>
              </a:rPr>
              <a:t>“Mol </a:t>
            </a:r>
            <a:r>
              <a:rPr lang="es-ES" sz="2400" dirty="0" err="1">
                <a:solidFill>
                  <a:schemeClr val="bg1"/>
                </a:solidFill>
              </a:rPr>
              <a:t>an</a:t>
            </a:r>
            <a:r>
              <a:rPr lang="es-ES" sz="2400" dirty="0">
                <a:solidFill>
                  <a:schemeClr val="bg1"/>
                </a:solidFill>
              </a:rPr>
              <a:t> </a:t>
            </a:r>
            <a:r>
              <a:rPr lang="es-ES" sz="2400" dirty="0" err="1">
                <a:solidFill>
                  <a:schemeClr val="bg1"/>
                </a:solidFill>
              </a:rPr>
              <a:t>óige</a:t>
            </a:r>
            <a:r>
              <a:rPr lang="es-ES" sz="2400" dirty="0">
                <a:solidFill>
                  <a:schemeClr val="bg1"/>
                </a:solidFill>
              </a:rPr>
              <a:t> </a:t>
            </a:r>
            <a:r>
              <a:rPr lang="es-ES" sz="2400" dirty="0" err="1">
                <a:solidFill>
                  <a:schemeClr val="bg1"/>
                </a:solidFill>
              </a:rPr>
              <a:t>agus</a:t>
            </a:r>
            <a:r>
              <a:rPr lang="es-ES" sz="2400" dirty="0">
                <a:solidFill>
                  <a:schemeClr val="bg1"/>
                </a:solidFill>
              </a:rPr>
              <a:t> </a:t>
            </a:r>
            <a:r>
              <a:rPr lang="es-ES" sz="2400" dirty="0" err="1">
                <a:solidFill>
                  <a:schemeClr val="bg1"/>
                </a:solidFill>
              </a:rPr>
              <a:t>tiocfaidh</a:t>
            </a:r>
            <a:r>
              <a:rPr lang="es-ES" sz="2400" dirty="0">
                <a:solidFill>
                  <a:schemeClr val="bg1"/>
                </a:solidFill>
              </a:rPr>
              <a:t> </a:t>
            </a:r>
            <a:r>
              <a:rPr lang="es-ES" sz="2400" dirty="0" smtClean="0">
                <a:solidFill>
                  <a:schemeClr val="bg1"/>
                </a:solidFill>
              </a:rPr>
              <a:t>sí.”</a:t>
            </a:r>
            <a:endParaRPr lang="en-US" altLang="ko-KR"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034478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Homework</a:t>
            </a:r>
            <a:endParaRPr lang="en-IE" dirty="0"/>
          </a:p>
        </p:txBody>
      </p:sp>
      <p:sp>
        <p:nvSpPr>
          <p:cNvPr id="4" name="Content Placeholder 3"/>
          <p:cNvSpPr>
            <a:spLocks noGrp="1"/>
          </p:cNvSpPr>
          <p:nvPr>
            <p:ph idx="10"/>
          </p:nvPr>
        </p:nvSpPr>
        <p:spPr>
          <a:xfrm>
            <a:off x="1614023" y="884466"/>
            <a:ext cx="6912768" cy="4248472"/>
          </a:xfrm>
        </p:spPr>
        <p:txBody>
          <a:bodyPr/>
          <a:lstStyle/>
          <a:p>
            <a:pPr marL="285750" indent="-285750">
              <a:buFont typeface="Wingdings" panose="05000000000000000000" pitchFamily="2" charset="2"/>
              <a:buChar char="§"/>
            </a:pPr>
            <a:r>
              <a:rPr lang="en-IE" sz="1800" dirty="0" smtClean="0"/>
              <a:t>Should take 10-15 minutes with no distractions.</a:t>
            </a:r>
          </a:p>
          <a:p>
            <a:endParaRPr lang="en-IE" sz="1800" dirty="0" smtClean="0"/>
          </a:p>
          <a:p>
            <a:pPr marL="285750" indent="-285750">
              <a:spcBef>
                <a:spcPts val="0"/>
              </a:spcBef>
              <a:spcAft>
                <a:spcPts val="1200"/>
              </a:spcAft>
              <a:buFont typeface="Arial" panose="020B0604020202020204" pitchFamily="34" charset="0"/>
              <a:buChar char="•"/>
              <a:defRPr/>
            </a:pPr>
            <a:r>
              <a:rPr lang="en-IE" sz="1800" dirty="0" smtClean="0">
                <a:ea typeface="Sassoon Infant Rg" pitchFamily="50" charset="0"/>
              </a:rPr>
              <a:t>Each child will have a zipped homework folder. </a:t>
            </a:r>
          </a:p>
          <a:p>
            <a:pPr marL="285750" indent="-285750">
              <a:spcBef>
                <a:spcPts val="0"/>
              </a:spcBef>
              <a:spcAft>
                <a:spcPts val="1200"/>
              </a:spcAft>
              <a:buFont typeface="Arial" panose="020B0604020202020204" pitchFamily="34" charset="0"/>
              <a:buChar char="•"/>
              <a:defRPr/>
            </a:pPr>
            <a:r>
              <a:rPr lang="en-IE" sz="1800" dirty="0" smtClean="0">
                <a:ea typeface="Sassoon Infant Rg" pitchFamily="50" charset="0"/>
              </a:rPr>
              <a:t>Homework </a:t>
            </a:r>
            <a:r>
              <a:rPr lang="en-IE" sz="1800" dirty="0">
                <a:ea typeface="Sassoon Infant Rg" pitchFamily="50" charset="0"/>
              </a:rPr>
              <a:t>sheets will be given out each Monday. They will </a:t>
            </a:r>
            <a:r>
              <a:rPr lang="en-IE" sz="1800" dirty="0" smtClean="0">
                <a:ea typeface="Sassoon Infant Rg" pitchFamily="50" charset="0"/>
              </a:rPr>
              <a:t> explain </a:t>
            </a:r>
            <a:r>
              <a:rPr lang="en-IE" sz="1800" dirty="0">
                <a:ea typeface="Sassoon Infant Rg" pitchFamily="50" charset="0"/>
              </a:rPr>
              <a:t>what </a:t>
            </a:r>
            <a:r>
              <a:rPr lang="en-IE" sz="1800" dirty="0" smtClean="0">
                <a:ea typeface="Sassoon Infant Rg" pitchFamily="50" charset="0"/>
              </a:rPr>
              <a:t>has to </a:t>
            </a:r>
            <a:r>
              <a:rPr lang="en-IE" sz="1800" dirty="0">
                <a:ea typeface="Sassoon Infant Rg" pitchFamily="50" charset="0"/>
              </a:rPr>
              <a:t>be </a:t>
            </a:r>
            <a:r>
              <a:rPr lang="en-IE" sz="1800" dirty="0" smtClean="0">
                <a:ea typeface="Sassoon Infant Rg" pitchFamily="50" charset="0"/>
              </a:rPr>
              <a:t>done</a:t>
            </a:r>
            <a:r>
              <a:rPr lang="en-IE" sz="1800" dirty="0">
                <a:ea typeface="Sassoon Infant Rg" pitchFamily="50" charset="0"/>
              </a:rPr>
              <a:t> </a:t>
            </a:r>
            <a:r>
              <a:rPr lang="en-IE" sz="1800" dirty="0" smtClean="0">
                <a:ea typeface="Sassoon Infant Rg" pitchFamily="50" charset="0"/>
              </a:rPr>
              <a:t>for the upcoming week. </a:t>
            </a:r>
          </a:p>
          <a:p>
            <a:pPr marL="285750" indent="-285750">
              <a:spcBef>
                <a:spcPts val="0"/>
              </a:spcBef>
              <a:spcAft>
                <a:spcPts val="1200"/>
              </a:spcAft>
              <a:buFont typeface="Arial" panose="020B0604020202020204" pitchFamily="34" charset="0"/>
              <a:buChar char="•"/>
              <a:defRPr/>
            </a:pPr>
            <a:r>
              <a:rPr lang="en-IE" sz="1800" dirty="0" smtClean="0">
                <a:ea typeface="Sassoon Infant Rg" pitchFamily="50" charset="0"/>
              </a:rPr>
              <a:t>The children will get Maths and Phonics based homework. </a:t>
            </a:r>
          </a:p>
          <a:p>
            <a:pPr marL="285750" indent="-285750">
              <a:spcBef>
                <a:spcPts val="0"/>
              </a:spcBef>
              <a:spcAft>
                <a:spcPts val="1200"/>
              </a:spcAft>
              <a:buFont typeface="Arial" panose="020B0604020202020204" pitchFamily="34" charset="0"/>
              <a:buChar char="•"/>
              <a:defRPr/>
            </a:pPr>
            <a:r>
              <a:rPr lang="en-IE" sz="1800" dirty="0" smtClean="0">
                <a:ea typeface="Sassoon Infant Rg" pitchFamily="50" charset="0"/>
              </a:rPr>
              <a:t>Reading begins later in the year.</a:t>
            </a:r>
            <a:endParaRPr lang="en-IE" sz="1800" dirty="0">
              <a:ea typeface="Sassoon Infant Rg" pitchFamily="50" charset="0"/>
            </a:endParaRPr>
          </a:p>
          <a:p>
            <a:pPr marL="285750" indent="-285750">
              <a:spcBef>
                <a:spcPts val="0"/>
              </a:spcBef>
              <a:spcAft>
                <a:spcPts val="1200"/>
              </a:spcAft>
              <a:buFont typeface="Arial" panose="020B0604020202020204" pitchFamily="34" charset="0"/>
              <a:buChar char="•"/>
              <a:defRPr/>
            </a:pPr>
            <a:r>
              <a:rPr lang="en-IE" sz="1800" dirty="0">
                <a:ea typeface="Sassoon Infant Rg" pitchFamily="50" charset="0"/>
              </a:rPr>
              <a:t>Phonics </a:t>
            </a:r>
            <a:r>
              <a:rPr lang="en-IE" sz="1800" dirty="0" smtClean="0">
                <a:ea typeface="Sassoon Infant Rg" pitchFamily="50" charset="0"/>
              </a:rPr>
              <a:t>exercises/Maths </a:t>
            </a:r>
            <a:r>
              <a:rPr lang="en-IE" sz="1800" dirty="0">
                <a:ea typeface="Sassoon Infant Rg" pitchFamily="50" charset="0"/>
              </a:rPr>
              <a:t>will always relate to topic being </a:t>
            </a:r>
            <a:r>
              <a:rPr lang="en-IE" sz="1800" dirty="0" smtClean="0">
                <a:ea typeface="Sassoon Infant Rg" pitchFamily="50" charset="0"/>
              </a:rPr>
              <a:t>    covered </a:t>
            </a:r>
            <a:r>
              <a:rPr lang="en-IE" sz="1800" dirty="0">
                <a:ea typeface="Sassoon Infant Rg" pitchFamily="50" charset="0"/>
              </a:rPr>
              <a:t>in class that </a:t>
            </a:r>
            <a:r>
              <a:rPr lang="en-IE" sz="1800" dirty="0" smtClean="0">
                <a:ea typeface="Sassoon Infant Rg" pitchFamily="50" charset="0"/>
              </a:rPr>
              <a:t>week.</a:t>
            </a:r>
            <a:endParaRPr lang="en-IE" sz="1800" dirty="0"/>
          </a:p>
        </p:txBody>
      </p:sp>
    </p:spTree>
    <p:extLst>
      <p:ext uri="{BB962C8B-B14F-4D97-AF65-F5344CB8AC3E}">
        <p14:creationId xmlns:p14="http://schemas.microsoft.com/office/powerpoint/2010/main" val="207391995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smtClean="0"/>
              <a:t>Settling In</a:t>
            </a:r>
            <a:endParaRPr lang="en-IE" dirty="0"/>
          </a:p>
        </p:txBody>
      </p:sp>
      <p:sp>
        <p:nvSpPr>
          <p:cNvPr id="4" name="Content Placeholder 3"/>
          <p:cNvSpPr>
            <a:spLocks noGrp="1"/>
          </p:cNvSpPr>
          <p:nvPr>
            <p:ph idx="10"/>
          </p:nvPr>
        </p:nvSpPr>
        <p:spPr>
          <a:xfrm>
            <a:off x="405880" y="1203599"/>
            <a:ext cx="8496944" cy="3600400"/>
          </a:xfrm>
        </p:spPr>
        <p:txBody>
          <a:bodyPr/>
          <a:lstStyle/>
          <a:p>
            <a:pPr marL="285750" indent="-285750">
              <a:buFont typeface="Arial" panose="020B0604020202020204" pitchFamily="34" charset="0"/>
              <a:buChar char="•"/>
            </a:pPr>
            <a:r>
              <a:rPr lang="en-IE" sz="1800" dirty="0" smtClean="0"/>
              <a:t>School begins at 9.00am. The front door opens at 8.50am and children</a:t>
            </a:r>
          </a:p>
          <a:p>
            <a:r>
              <a:rPr lang="en-IE" sz="1800" dirty="0" smtClean="0"/>
              <a:t>     enter the building, sanitize and go to their classroom. </a:t>
            </a:r>
          </a:p>
          <a:p>
            <a:pPr marL="285750" indent="-285750">
              <a:buFont typeface="Arial" panose="020B0604020202020204" pitchFamily="34" charset="0"/>
              <a:buChar char="•"/>
            </a:pPr>
            <a:r>
              <a:rPr lang="en-IE" sz="1800" dirty="0" smtClean="0"/>
              <a:t>The children can come straight into the classroom and find their seat.</a:t>
            </a:r>
          </a:p>
          <a:p>
            <a:pPr marL="285750" indent="-285750">
              <a:buFont typeface="Arial" panose="020B0604020202020204" pitchFamily="34" charset="0"/>
              <a:buChar char="•"/>
            </a:pPr>
            <a:r>
              <a:rPr lang="en-IE" altLang="en-US" sz="1800" dirty="0" smtClean="0">
                <a:solidFill>
                  <a:schemeClr val="tx1"/>
                </a:solidFill>
              </a:rPr>
              <a:t>You’re </a:t>
            </a:r>
            <a:r>
              <a:rPr lang="en-IE" altLang="en-US" sz="1800" dirty="0">
                <a:solidFill>
                  <a:schemeClr val="tx1"/>
                </a:solidFill>
              </a:rPr>
              <a:t>welcome to come into the classroom for the first </a:t>
            </a:r>
            <a:r>
              <a:rPr lang="en-IE" altLang="en-US" sz="1800" dirty="0" smtClean="0">
                <a:solidFill>
                  <a:schemeClr val="tx1"/>
                </a:solidFill>
              </a:rPr>
              <a:t>day slip away </a:t>
            </a:r>
            <a:r>
              <a:rPr lang="en-IE" altLang="en-US" sz="1800" dirty="0">
                <a:solidFill>
                  <a:schemeClr val="tx1"/>
                </a:solidFill>
              </a:rPr>
              <a:t>as soon as your </a:t>
            </a:r>
            <a:r>
              <a:rPr lang="en-IE" altLang="en-US" sz="1800" dirty="0" smtClean="0">
                <a:solidFill>
                  <a:schemeClr val="tx1"/>
                </a:solidFill>
              </a:rPr>
              <a:t>child is </a:t>
            </a:r>
            <a:r>
              <a:rPr lang="en-IE" altLang="en-US" sz="1800" dirty="0">
                <a:solidFill>
                  <a:schemeClr val="tx1"/>
                </a:solidFill>
              </a:rPr>
              <a:t>settled</a:t>
            </a:r>
            <a:r>
              <a:rPr lang="en-IE" altLang="en-US" dirty="0" smtClean="0">
                <a:solidFill>
                  <a:schemeClr val="tx1"/>
                </a:solidFill>
              </a:rPr>
              <a:t>.</a:t>
            </a:r>
          </a:p>
          <a:p>
            <a:pPr marL="285750" indent="-285750">
              <a:buFont typeface="Arial" panose="020B0604020202020204" pitchFamily="34" charset="0"/>
              <a:buChar char="•"/>
            </a:pPr>
            <a:r>
              <a:rPr lang="en-IE" altLang="en-US" sz="1800" dirty="0" smtClean="0">
                <a:solidFill>
                  <a:schemeClr val="tx1"/>
                </a:solidFill>
              </a:rPr>
              <a:t>For the first two weeks, they will go home at 12.00pm. (August 31</a:t>
            </a:r>
            <a:r>
              <a:rPr lang="en-IE" altLang="en-US" sz="1800" baseline="30000" dirty="0" smtClean="0">
                <a:solidFill>
                  <a:schemeClr val="tx1"/>
                </a:solidFill>
              </a:rPr>
              <a:t>st</a:t>
            </a:r>
            <a:r>
              <a:rPr lang="en-IE" altLang="en-US" sz="1800" dirty="0" smtClean="0">
                <a:solidFill>
                  <a:schemeClr val="tx1"/>
                </a:solidFill>
              </a:rPr>
              <a:t>  – </a:t>
            </a:r>
          </a:p>
          <a:p>
            <a:r>
              <a:rPr lang="en-IE" altLang="en-US" sz="1800" dirty="0">
                <a:solidFill>
                  <a:schemeClr val="tx1"/>
                </a:solidFill>
              </a:rPr>
              <a:t> </a:t>
            </a:r>
            <a:r>
              <a:rPr lang="en-IE" altLang="en-US" sz="1800" dirty="0" smtClean="0">
                <a:solidFill>
                  <a:schemeClr val="tx1"/>
                </a:solidFill>
              </a:rPr>
              <a:t>   September 9</a:t>
            </a:r>
            <a:r>
              <a:rPr lang="en-IE" altLang="en-US" sz="1800" baseline="30000" dirty="0" smtClean="0">
                <a:solidFill>
                  <a:schemeClr val="tx1"/>
                </a:solidFill>
              </a:rPr>
              <a:t>th</a:t>
            </a:r>
            <a:r>
              <a:rPr lang="en-IE" altLang="en-US" sz="1800" dirty="0" smtClean="0">
                <a:solidFill>
                  <a:schemeClr val="tx1"/>
                </a:solidFill>
              </a:rPr>
              <a:t>. Full days will begin on Monday 19</a:t>
            </a:r>
            <a:r>
              <a:rPr lang="en-IE" altLang="en-US" sz="1800" baseline="30000" dirty="0" smtClean="0">
                <a:solidFill>
                  <a:schemeClr val="tx1"/>
                </a:solidFill>
              </a:rPr>
              <a:t>th</a:t>
            </a:r>
            <a:r>
              <a:rPr lang="en-IE" altLang="en-US" sz="1800" dirty="0" smtClean="0">
                <a:solidFill>
                  <a:schemeClr val="tx1"/>
                </a:solidFill>
              </a:rPr>
              <a:t> September 9.00- 1.40.</a:t>
            </a:r>
          </a:p>
          <a:p>
            <a:endParaRPr lang="en-IE" altLang="en-US" dirty="0">
              <a:solidFill>
                <a:schemeClr val="tx1"/>
              </a:solidFill>
            </a:endParaRPr>
          </a:p>
        </p:txBody>
      </p:sp>
    </p:spTree>
    <p:extLst>
      <p:ext uri="{BB962C8B-B14F-4D97-AF65-F5344CB8AC3E}">
        <p14:creationId xmlns:p14="http://schemas.microsoft.com/office/powerpoint/2010/main" val="32376675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smtClean="0"/>
              <a:t>Assessment</a:t>
            </a:r>
            <a:endParaRPr lang="en-IE" dirty="0"/>
          </a:p>
        </p:txBody>
      </p:sp>
      <p:sp>
        <p:nvSpPr>
          <p:cNvPr id="4" name="Content Placeholder 3"/>
          <p:cNvSpPr>
            <a:spLocks noGrp="1"/>
          </p:cNvSpPr>
          <p:nvPr>
            <p:ph idx="10"/>
          </p:nvPr>
        </p:nvSpPr>
        <p:spPr>
          <a:xfrm>
            <a:off x="1587382" y="771550"/>
            <a:ext cx="7377105" cy="4320480"/>
          </a:xfrm>
        </p:spPr>
        <p:txBody>
          <a:bodyPr/>
          <a:lstStyle/>
          <a:p>
            <a:pPr marL="285750" indent="-285750">
              <a:lnSpc>
                <a:spcPct val="95000"/>
              </a:lnSpc>
              <a:spcBef>
                <a:spcPts val="600"/>
              </a:spcBef>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dirty="0">
                <a:ea typeface="Sassoon Infant Rg" pitchFamily="50" charset="0"/>
              </a:rPr>
              <a:t>Continuous informal assessments will be carried out </a:t>
            </a:r>
            <a:r>
              <a:rPr lang="en-GB" altLang="en-US" dirty="0" smtClean="0">
                <a:ea typeface="Sassoon Infant Rg" pitchFamily="50" charset="0"/>
              </a:rPr>
              <a:t>throughout  </a:t>
            </a:r>
            <a:r>
              <a:rPr lang="en-GB" altLang="en-US" dirty="0">
                <a:ea typeface="Sassoon Infant Rg" pitchFamily="50" charset="0"/>
              </a:rPr>
              <a:t>the year at regular </a:t>
            </a:r>
            <a:r>
              <a:rPr lang="en-GB" altLang="en-US" dirty="0" smtClean="0">
                <a:ea typeface="Sassoon Infant Rg" pitchFamily="50" charset="0"/>
              </a:rPr>
              <a:t>intervals - </a:t>
            </a:r>
            <a:r>
              <a:rPr lang="en-GB" altLang="en-US" dirty="0">
                <a:ea typeface="Sassoon Infant Rg" pitchFamily="50" charset="0"/>
              </a:rPr>
              <a:t>(Jolly </a:t>
            </a:r>
            <a:r>
              <a:rPr lang="en-GB" altLang="en-US" dirty="0" smtClean="0">
                <a:ea typeface="Sassoon Infant Rg" pitchFamily="50" charset="0"/>
              </a:rPr>
              <a:t>Phonics/Busy at Maths/</a:t>
            </a:r>
            <a:r>
              <a:rPr lang="en-GB" altLang="en-US" dirty="0" err="1" smtClean="0">
                <a:ea typeface="Sassoon Infant Rg" pitchFamily="50" charset="0"/>
              </a:rPr>
              <a:t>Gaeilge</a:t>
            </a:r>
            <a:r>
              <a:rPr lang="en-GB" altLang="en-US" dirty="0" smtClean="0">
                <a:ea typeface="Sassoon Infant Rg" pitchFamily="50" charset="0"/>
              </a:rPr>
              <a:t>/Fine </a:t>
            </a:r>
            <a:r>
              <a:rPr lang="en-GB" altLang="en-US" dirty="0">
                <a:ea typeface="Sassoon Infant Rg" pitchFamily="50" charset="0"/>
              </a:rPr>
              <a:t>&amp; </a:t>
            </a:r>
            <a:r>
              <a:rPr lang="en-GB" altLang="en-US" dirty="0" smtClean="0">
                <a:ea typeface="Sassoon Infant Rg" pitchFamily="50" charset="0"/>
              </a:rPr>
              <a:t> Gross </a:t>
            </a:r>
            <a:r>
              <a:rPr lang="en-GB" altLang="en-US" dirty="0">
                <a:ea typeface="Sassoon Infant Rg" pitchFamily="50" charset="0"/>
              </a:rPr>
              <a:t>Motor Control etc</a:t>
            </a:r>
            <a:r>
              <a:rPr lang="en-GB" altLang="en-US" dirty="0" smtClean="0">
                <a:ea typeface="Sassoon Infant Rg" pitchFamily="50" charset="0"/>
              </a:rPr>
              <a:t>.)</a:t>
            </a:r>
            <a:endParaRPr lang="en-GB" altLang="en-US" dirty="0">
              <a:ea typeface="Sassoon Infant Rg" pitchFamily="50" charset="0"/>
            </a:endParaRPr>
          </a:p>
          <a:p>
            <a:pPr marL="285750" indent="-285750">
              <a:spcBef>
                <a:spcPts val="600"/>
              </a:spcBef>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dirty="0">
                <a:ea typeface="Sassoon Infant Rg" pitchFamily="50" charset="0"/>
              </a:rPr>
              <a:t>Parent </a:t>
            </a:r>
            <a:r>
              <a:rPr lang="en-GB" altLang="en-US" dirty="0" smtClean="0">
                <a:ea typeface="Sassoon Infant Rg" pitchFamily="50" charset="0"/>
              </a:rPr>
              <a:t>- teacher </a:t>
            </a:r>
            <a:r>
              <a:rPr lang="en-GB" altLang="en-US" dirty="0">
                <a:ea typeface="Sassoon Infant Rg" pitchFamily="50" charset="0"/>
              </a:rPr>
              <a:t>meetings held in Term 1 (Nov</a:t>
            </a:r>
            <a:r>
              <a:rPr lang="en-GB" altLang="en-US" dirty="0" smtClean="0">
                <a:ea typeface="Sassoon Infant Rg" pitchFamily="50" charset="0"/>
              </a:rPr>
              <a:t>)</a:t>
            </a:r>
            <a:endParaRPr lang="en-GB" altLang="en-US" dirty="0">
              <a:ea typeface="Sassoon Infant Rg" pitchFamily="50" charset="0"/>
            </a:endParaRPr>
          </a:p>
          <a:p>
            <a:pPr marL="285750" indent="-285750">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dirty="0">
                <a:ea typeface="Sassoon Infant Rg" pitchFamily="50" charset="0"/>
              </a:rPr>
              <a:t>Standardised reading tests in Senior Infants (M.I.S.T Middle Infant </a:t>
            </a:r>
            <a:r>
              <a:rPr lang="en-GB" altLang="en-US" dirty="0" smtClean="0">
                <a:ea typeface="Sassoon Infant Rg" pitchFamily="50" charset="0"/>
              </a:rPr>
              <a:t>      Screening </a:t>
            </a:r>
            <a:r>
              <a:rPr lang="en-GB" altLang="en-US" dirty="0">
                <a:ea typeface="Sassoon Infant Rg" pitchFamily="50" charset="0"/>
              </a:rPr>
              <a:t>Test</a:t>
            </a:r>
            <a:r>
              <a:rPr lang="en-GB" altLang="en-US" dirty="0" smtClean="0">
                <a:ea typeface="Sassoon Infant Rg" pitchFamily="50" charset="0"/>
              </a:rPr>
              <a:t>) </a:t>
            </a:r>
          </a:p>
          <a:p>
            <a:pPr marL="285750" indent="-285750">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dirty="0" smtClean="0">
                <a:ea typeface="Sassoon Infant Rg" pitchFamily="50" charset="0"/>
              </a:rPr>
              <a:t>Standardised Testing in Maths and Reading for 1</a:t>
            </a:r>
            <a:r>
              <a:rPr lang="en-GB" altLang="en-US" baseline="30000" dirty="0" smtClean="0">
                <a:ea typeface="Sassoon Infant Rg" pitchFamily="50" charset="0"/>
              </a:rPr>
              <a:t>st</a:t>
            </a:r>
            <a:r>
              <a:rPr lang="en-GB" altLang="en-US" dirty="0" smtClean="0">
                <a:ea typeface="Sassoon Infant Rg" pitchFamily="50" charset="0"/>
              </a:rPr>
              <a:t> – 6</a:t>
            </a:r>
            <a:r>
              <a:rPr lang="en-GB" altLang="en-US" baseline="30000" dirty="0" smtClean="0">
                <a:ea typeface="Sassoon Infant Rg" pitchFamily="50" charset="0"/>
              </a:rPr>
              <a:t>th</a:t>
            </a:r>
            <a:r>
              <a:rPr lang="en-GB" altLang="en-US" dirty="0" smtClean="0">
                <a:ea typeface="Sassoon Infant Rg" pitchFamily="50" charset="0"/>
              </a:rPr>
              <a:t> Class. (SIGMA-T – Maths </a:t>
            </a:r>
          </a:p>
          <a:p>
            <a:pPr>
              <a:buClr>
                <a:srgbClr val="402000"/>
              </a:buCl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dirty="0">
                <a:ea typeface="Sassoon Infant Rg" pitchFamily="50" charset="0"/>
              </a:rPr>
              <a:t>	</a:t>
            </a:r>
            <a:r>
              <a:rPr lang="en-GB" altLang="en-US" dirty="0" smtClean="0">
                <a:ea typeface="Sassoon Infant Rg" pitchFamily="50" charset="0"/>
              </a:rPr>
              <a:t>MICRA-T (English)</a:t>
            </a:r>
          </a:p>
          <a:p>
            <a:pPr marL="285750" indent="-285750">
              <a:buClr>
                <a:srgbClr val="402000"/>
              </a:buClr>
              <a:buFont typeface="Arial" panose="020B0604020202020204"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dirty="0" smtClean="0">
                <a:ea typeface="Sassoon Infant Rg" pitchFamily="50" charset="0"/>
              </a:rPr>
              <a:t>Screening Tests carried out by our Special Education Teacher</a:t>
            </a:r>
            <a:endParaRPr lang="en-GB" altLang="en-US" dirty="0">
              <a:ea typeface="Sassoon Infant Rg" pitchFamily="50" charset="0"/>
            </a:endParaRPr>
          </a:p>
          <a:p>
            <a:pPr algn="ctr">
              <a:buClr>
                <a:srgbClr val="402000"/>
              </a:buCl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i="1" u="sng" dirty="0" smtClean="0">
                <a:ea typeface="Sassoon Infant Rg" pitchFamily="50" charset="0"/>
              </a:rPr>
              <a:t>If you </a:t>
            </a:r>
            <a:r>
              <a:rPr lang="en-GB" altLang="en-US" i="1" u="sng" dirty="0">
                <a:ea typeface="Sassoon Infant Rg" pitchFamily="50" charset="0"/>
              </a:rPr>
              <a:t>have any concerns throughout the year regarding your </a:t>
            </a:r>
            <a:r>
              <a:rPr lang="en-GB" altLang="en-US" i="1" u="sng" dirty="0" smtClean="0">
                <a:ea typeface="Sassoon Infant Rg" pitchFamily="50" charset="0"/>
              </a:rPr>
              <a:t> child's </a:t>
            </a:r>
            <a:r>
              <a:rPr lang="en-GB" altLang="en-US" i="1" u="sng" dirty="0">
                <a:ea typeface="Sassoon Infant Rg" pitchFamily="50" charset="0"/>
              </a:rPr>
              <a:t>progress please arrange a meeting. </a:t>
            </a:r>
          </a:p>
          <a:p>
            <a:pPr algn="ctr">
              <a:buClr>
                <a:srgbClr val="402000"/>
              </a:buCl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n-US" sz="1800" dirty="0">
              <a:ea typeface="Sassoon Infant Rg" pitchFamily="50" charset="0"/>
            </a:endParaRPr>
          </a:p>
          <a:p>
            <a:pPr algn="ctr">
              <a:buClr>
                <a:srgbClr val="402000"/>
              </a:buCl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sz="1800" b="1" dirty="0">
                <a:solidFill>
                  <a:srgbClr val="FF0000"/>
                </a:solidFill>
                <a:ea typeface="Sassoon Infant Rg" pitchFamily="50" charset="0"/>
              </a:rPr>
              <a:t>If your child </a:t>
            </a:r>
            <a:r>
              <a:rPr lang="en-GB" altLang="en-US" sz="1800" b="1" dirty="0" smtClean="0">
                <a:solidFill>
                  <a:srgbClr val="FF0000"/>
                </a:solidFill>
                <a:ea typeface="Sassoon Infant Rg" pitchFamily="50" charset="0"/>
              </a:rPr>
              <a:t>is/has </a:t>
            </a:r>
            <a:r>
              <a:rPr lang="en-GB" altLang="en-US" sz="1800" b="1" dirty="0">
                <a:solidFill>
                  <a:srgbClr val="FF0000"/>
                </a:solidFill>
                <a:ea typeface="Sassoon Infant Rg" pitchFamily="50" charset="0"/>
              </a:rPr>
              <a:t>accessed ANY early intervention </a:t>
            </a:r>
            <a:endParaRPr lang="en-GB" altLang="en-US" sz="1800" b="1" dirty="0" smtClean="0">
              <a:solidFill>
                <a:srgbClr val="FF0000"/>
              </a:solidFill>
              <a:ea typeface="Sassoon Infant Rg" pitchFamily="50" charset="0"/>
            </a:endParaRPr>
          </a:p>
          <a:p>
            <a:pPr algn="ctr">
              <a:buClr>
                <a:srgbClr val="402000"/>
              </a:buCl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sz="1800" b="1" dirty="0" smtClean="0">
                <a:solidFill>
                  <a:srgbClr val="FF0000"/>
                </a:solidFill>
                <a:ea typeface="Sassoon Infant Rg" pitchFamily="50" charset="0"/>
              </a:rPr>
              <a:t>services </a:t>
            </a:r>
            <a:r>
              <a:rPr lang="en-GB" altLang="en-US" sz="1800" b="1" dirty="0">
                <a:solidFill>
                  <a:srgbClr val="FF0000"/>
                </a:solidFill>
                <a:ea typeface="Sassoon Infant Rg" pitchFamily="50" charset="0"/>
              </a:rPr>
              <a:t>please make </a:t>
            </a:r>
            <a:r>
              <a:rPr lang="en-GB" altLang="en-US" sz="1800" b="1" dirty="0" smtClean="0">
                <a:solidFill>
                  <a:srgbClr val="FF0000"/>
                </a:solidFill>
                <a:ea typeface="Sassoon Infant Rg" pitchFamily="50" charset="0"/>
              </a:rPr>
              <a:t>us aware as soon as possible.</a:t>
            </a:r>
            <a:endParaRPr lang="en-GB" altLang="en-US" sz="1800" dirty="0">
              <a:ea typeface="Sassoon Infant Rg" pitchFamily="50" charset="0"/>
            </a:endParaRPr>
          </a:p>
          <a:p>
            <a:pPr algn="ctr">
              <a:defRPr/>
            </a:pPr>
            <a:r>
              <a:rPr lang="en-IE" sz="1600" dirty="0" smtClean="0">
                <a:ea typeface="Sassoon Infant Rg" pitchFamily="50" charset="0"/>
              </a:rPr>
              <a:t>(Speech </a:t>
            </a:r>
            <a:r>
              <a:rPr lang="en-IE" sz="1600" dirty="0">
                <a:ea typeface="Sassoon Infant Rg" pitchFamily="50" charset="0"/>
              </a:rPr>
              <a:t>and </a:t>
            </a:r>
            <a:r>
              <a:rPr lang="en-IE" sz="1600" dirty="0" smtClean="0">
                <a:ea typeface="Sassoon Infant Rg" pitchFamily="50" charset="0"/>
              </a:rPr>
              <a:t>Language Therapy</a:t>
            </a:r>
            <a:r>
              <a:rPr lang="en-IE" sz="1600" dirty="0">
                <a:ea typeface="Sassoon Infant Rg" pitchFamily="50" charset="0"/>
              </a:rPr>
              <a:t>/ Physical or Occupational </a:t>
            </a:r>
            <a:r>
              <a:rPr lang="en-IE" sz="1600" dirty="0" smtClean="0">
                <a:ea typeface="Sassoon Infant Rg" pitchFamily="50" charset="0"/>
              </a:rPr>
              <a:t>Therapy/            Psychological Services/</a:t>
            </a:r>
            <a:r>
              <a:rPr lang="en-IE" sz="1600" dirty="0">
                <a:ea typeface="Sassoon Infant Rg" pitchFamily="50" charset="0"/>
              </a:rPr>
              <a:t> </a:t>
            </a:r>
            <a:r>
              <a:rPr lang="en-IE" sz="1600" dirty="0" smtClean="0">
                <a:ea typeface="Sassoon Infant Rg" pitchFamily="50" charset="0"/>
              </a:rPr>
              <a:t>Hearing </a:t>
            </a:r>
            <a:r>
              <a:rPr lang="en-IE" sz="1600" dirty="0">
                <a:ea typeface="Sassoon Infant Rg" pitchFamily="50" charset="0"/>
              </a:rPr>
              <a:t>or Vision </a:t>
            </a:r>
            <a:r>
              <a:rPr lang="en-IE" sz="1600" dirty="0" smtClean="0">
                <a:ea typeface="Sassoon Infant Rg" pitchFamily="50" charset="0"/>
              </a:rPr>
              <a:t>Services)</a:t>
            </a:r>
            <a:endParaRPr lang="en-IE" sz="1600" dirty="0">
              <a:ea typeface="Sassoon Infant Rg" pitchFamily="50" charset="0"/>
            </a:endParaRPr>
          </a:p>
        </p:txBody>
      </p:sp>
    </p:spTree>
    <p:extLst>
      <p:ext uri="{BB962C8B-B14F-4D97-AF65-F5344CB8AC3E}">
        <p14:creationId xmlns:p14="http://schemas.microsoft.com/office/powerpoint/2010/main" val="31875469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Special Education Teacher</a:t>
            </a:r>
            <a:endParaRPr lang="en-IE" dirty="0"/>
          </a:p>
        </p:txBody>
      </p:sp>
      <p:sp>
        <p:nvSpPr>
          <p:cNvPr id="3" name="Content Placeholder 2"/>
          <p:cNvSpPr>
            <a:spLocks noGrp="1"/>
          </p:cNvSpPr>
          <p:nvPr>
            <p:ph idx="1"/>
          </p:nvPr>
        </p:nvSpPr>
        <p:spPr>
          <a:xfrm>
            <a:off x="2051720" y="987574"/>
            <a:ext cx="6912768" cy="2952328"/>
          </a:xfrm>
        </p:spPr>
        <p:txBody>
          <a:bodyPr/>
          <a:lstStyle/>
          <a:p>
            <a:pPr marL="342900" indent="-342900">
              <a:buFont typeface="Arial" panose="020B0604020202020204" pitchFamily="34" charset="0"/>
              <a:buChar char="•"/>
            </a:pPr>
            <a:endParaRPr lang="en-IE" dirty="0" smtClean="0"/>
          </a:p>
          <a:p>
            <a:pPr marL="342900" indent="-342900">
              <a:buFont typeface="Arial" panose="020B0604020202020204" pitchFamily="34" charset="0"/>
              <a:buChar char="•"/>
            </a:pPr>
            <a:r>
              <a:rPr lang="en-IE" dirty="0" smtClean="0"/>
              <a:t>Shared S.E.T. with </a:t>
            </a:r>
            <a:r>
              <a:rPr lang="en-IE" dirty="0" err="1" smtClean="0"/>
              <a:t>Galbally</a:t>
            </a:r>
            <a:r>
              <a:rPr lang="en-IE" dirty="0" smtClean="0"/>
              <a:t> N.S. (3 days per week)</a:t>
            </a:r>
            <a:endParaRPr lang="en-IE" dirty="0"/>
          </a:p>
          <a:p>
            <a:pPr marL="342900" indent="-342900">
              <a:buFont typeface="Arial" panose="020B0604020202020204" pitchFamily="34" charset="0"/>
              <a:buChar char="•"/>
            </a:pPr>
            <a:r>
              <a:rPr lang="en-IE" dirty="0" smtClean="0"/>
              <a:t>In class support/ Team Teaching</a:t>
            </a:r>
          </a:p>
          <a:p>
            <a:pPr marL="342900" indent="-342900">
              <a:buFont typeface="Arial" panose="020B0604020202020204" pitchFamily="34" charset="0"/>
              <a:buChar char="•"/>
            </a:pPr>
            <a:r>
              <a:rPr lang="en-IE" dirty="0" smtClean="0"/>
              <a:t>Withdrawal to focus on specific areas</a:t>
            </a:r>
          </a:p>
          <a:p>
            <a:pPr marL="342900" indent="-342900">
              <a:buFont typeface="Arial" panose="020B0604020202020204" pitchFamily="34" charset="0"/>
              <a:buChar char="•"/>
            </a:pPr>
            <a:r>
              <a:rPr lang="en-IE" dirty="0" smtClean="0"/>
              <a:t>Usually from Senior Infants on </a:t>
            </a:r>
          </a:p>
          <a:p>
            <a:pPr marL="342900" indent="-342900">
              <a:buFont typeface="Arial" panose="020B0604020202020204" pitchFamily="34" charset="0"/>
              <a:buChar char="•"/>
            </a:pPr>
            <a:r>
              <a:rPr lang="en-IE" dirty="0" smtClean="0"/>
              <a:t>identified from MIST/ SIGMA OR MICRA-T results</a:t>
            </a:r>
          </a:p>
          <a:p>
            <a:r>
              <a:rPr lang="en-IE" dirty="0" smtClean="0"/>
              <a:t> (under 10</a:t>
            </a:r>
            <a:r>
              <a:rPr lang="en-IE" baseline="30000" dirty="0" smtClean="0"/>
              <a:t>th</a:t>
            </a:r>
            <a:r>
              <a:rPr lang="en-IE" dirty="0" smtClean="0"/>
              <a:t> percentile – flexibility here)</a:t>
            </a:r>
          </a:p>
          <a:p>
            <a:pPr marL="342900" indent="-342900">
              <a:buFont typeface="Arial" panose="020B0604020202020204" pitchFamily="34" charset="0"/>
              <a:buChar char="•"/>
            </a:pPr>
            <a:r>
              <a:rPr lang="en-IE" dirty="0" smtClean="0"/>
              <a:t>Supporting Speech &amp; Language Therapist/ Occupational Therapist etc. reports</a:t>
            </a:r>
          </a:p>
          <a:p>
            <a:pPr marL="342900" indent="-342900">
              <a:buFont typeface="Arial" panose="020B0604020202020204" pitchFamily="34" charset="0"/>
              <a:buChar char="•"/>
            </a:pPr>
            <a:r>
              <a:rPr lang="en-IE" dirty="0" smtClean="0"/>
              <a:t>Psychological Reports</a:t>
            </a:r>
          </a:p>
          <a:p>
            <a:endParaRPr lang="en-IE" dirty="0"/>
          </a:p>
        </p:txBody>
      </p:sp>
    </p:spTree>
    <p:extLst>
      <p:ext uri="{BB962C8B-B14F-4D97-AF65-F5344CB8AC3E}">
        <p14:creationId xmlns:p14="http://schemas.microsoft.com/office/powerpoint/2010/main" val="31930935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School Policies</a:t>
            </a:r>
            <a:endParaRPr lang="en-IE" dirty="0"/>
          </a:p>
        </p:txBody>
      </p:sp>
      <p:sp>
        <p:nvSpPr>
          <p:cNvPr id="3" name="Content Placeholder 2"/>
          <p:cNvSpPr>
            <a:spLocks noGrp="1"/>
          </p:cNvSpPr>
          <p:nvPr>
            <p:ph idx="1"/>
          </p:nvPr>
        </p:nvSpPr>
        <p:spPr/>
        <p:txBody>
          <a:bodyPr/>
          <a:lstStyle/>
          <a:p>
            <a:pPr marL="342900" indent="-342900" algn="ctr">
              <a:buFont typeface="Arial" panose="020B0604020202020204" pitchFamily="34" charset="0"/>
              <a:buChar char="•"/>
            </a:pPr>
            <a:endParaRPr lang="en-IE" dirty="0" smtClean="0"/>
          </a:p>
          <a:p>
            <a:pPr marL="342900" indent="-342900">
              <a:buFont typeface="Arial" panose="020B0604020202020204" pitchFamily="34" charset="0"/>
              <a:buChar char="•"/>
            </a:pPr>
            <a:endParaRPr lang="en-IE" dirty="0"/>
          </a:p>
          <a:p>
            <a:pPr marL="342900" indent="-342900">
              <a:buFont typeface="Arial" panose="020B0604020202020204" pitchFamily="34" charset="0"/>
              <a:buChar char="•"/>
            </a:pPr>
            <a:endParaRPr lang="en-IE" dirty="0" smtClean="0"/>
          </a:p>
          <a:p>
            <a:pPr marL="342900" indent="-342900">
              <a:buFont typeface="Arial" panose="020B0604020202020204" pitchFamily="34" charset="0"/>
              <a:buChar char="•"/>
            </a:pPr>
            <a:r>
              <a:rPr lang="en-IE" dirty="0" smtClean="0"/>
              <a:t>Available on the School Website www.kilteelyns.ie</a:t>
            </a:r>
          </a:p>
          <a:p>
            <a:pPr marL="342900" indent="-342900">
              <a:buFont typeface="Arial" panose="020B0604020202020204" pitchFamily="34" charset="0"/>
              <a:buChar char="•"/>
            </a:pPr>
            <a:r>
              <a:rPr lang="en-IE" dirty="0" smtClean="0"/>
              <a:t>Please take time to familiarise yourself with the Code of Behaviour</a:t>
            </a:r>
            <a:endParaRPr lang="en-IE" dirty="0"/>
          </a:p>
        </p:txBody>
      </p:sp>
    </p:spTree>
    <p:extLst>
      <p:ext uri="{BB962C8B-B14F-4D97-AF65-F5344CB8AC3E}">
        <p14:creationId xmlns:p14="http://schemas.microsoft.com/office/powerpoint/2010/main" val="376387729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Home/School Communication</a:t>
            </a:r>
            <a:endParaRPr lang="en-IE" dirty="0"/>
          </a:p>
        </p:txBody>
      </p:sp>
      <p:sp>
        <p:nvSpPr>
          <p:cNvPr id="3" name="Content Placeholder 2"/>
          <p:cNvSpPr>
            <a:spLocks noGrp="1"/>
          </p:cNvSpPr>
          <p:nvPr>
            <p:ph idx="1"/>
          </p:nvPr>
        </p:nvSpPr>
        <p:spPr>
          <a:xfrm>
            <a:off x="395536" y="1131590"/>
            <a:ext cx="8496944" cy="2736304"/>
          </a:xfrm>
        </p:spPr>
        <p:txBody>
          <a:bodyPr/>
          <a:lstStyle/>
          <a:p>
            <a:pPr marL="342900" indent="-342900">
              <a:buFont typeface="Arial" panose="020B0604020202020204" pitchFamily="34" charset="0"/>
              <a:buChar char="•"/>
            </a:pPr>
            <a:r>
              <a:rPr lang="en-IE" dirty="0" smtClean="0"/>
              <a:t>Seesaw</a:t>
            </a:r>
          </a:p>
          <a:p>
            <a:pPr marL="342900" indent="-342900">
              <a:buFont typeface="Arial" panose="020B0604020202020204" pitchFamily="34" charset="0"/>
              <a:buChar char="•"/>
            </a:pPr>
            <a:r>
              <a:rPr lang="en-IE" dirty="0" smtClean="0"/>
              <a:t>School Website </a:t>
            </a:r>
            <a:r>
              <a:rPr lang="en-IE" dirty="0" smtClean="0">
                <a:hlinkClick r:id="rId2"/>
              </a:rPr>
              <a:t>www.kilteelyns.ie</a:t>
            </a:r>
            <a:endParaRPr lang="en-IE" dirty="0" smtClean="0"/>
          </a:p>
          <a:p>
            <a:pPr marL="342900" indent="-342900">
              <a:buFont typeface="Arial" panose="020B0604020202020204" pitchFamily="34" charset="0"/>
              <a:buChar char="•"/>
            </a:pPr>
            <a:r>
              <a:rPr lang="en-IE" dirty="0" smtClean="0"/>
              <a:t>Email: </a:t>
            </a:r>
            <a:r>
              <a:rPr lang="en-IE" dirty="0" smtClean="0">
                <a:hlinkClick r:id="rId3"/>
              </a:rPr>
              <a:t>kilteelyns@outlook.com/</a:t>
            </a:r>
            <a:r>
              <a:rPr lang="en-IE" dirty="0" smtClean="0"/>
              <a:t> </a:t>
            </a:r>
            <a:r>
              <a:rPr lang="en-IE" dirty="0" smtClean="0">
                <a:hlinkClick r:id="rId4"/>
              </a:rPr>
              <a:t>principalkns@outlook.com</a:t>
            </a:r>
            <a:endParaRPr lang="en-IE" dirty="0" smtClean="0"/>
          </a:p>
          <a:p>
            <a:pPr marL="342900" indent="-342900">
              <a:buFont typeface="Arial" panose="020B0604020202020204" pitchFamily="34" charset="0"/>
              <a:buChar char="•"/>
            </a:pPr>
            <a:r>
              <a:rPr lang="en-IE" dirty="0" smtClean="0"/>
              <a:t>Phone: 061 384568 / Mobile: 086 0141938</a:t>
            </a:r>
          </a:p>
          <a:p>
            <a:pPr marL="342900" indent="-342900">
              <a:buFont typeface="Arial" panose="020B0604020202020204" pitchFamily="34" charset="0"/>
              <a:buChar char="•"/>
            </a:pPr>
            <a:endParaRPr lang="en-IE" dirty="0"/>
          </a:p>
        </p:txBody>
      </p:sp>
    </p:spTree>
    <p:extLst>
      <p:ext uri="{BB962C8B-B14F-4D97-AF65-F5344CB8AC3E}">
        <p14:creationId xmlns:p14="http://schemas.microsoft.com/office/powerpoint/2010/main" val="3636805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Dates for your Diary</a:t>
            </a:r>
            <a:endParaRPr lang="en-IE" dirty="0"/>
          </a:p>
        </p:txBody>
      </p:sp>
      <p:sp>
        <p:nvSpPr>
          <p:cNvPr id="3" name="Content Placeholder 2"/>
          <p:cNvSpPr>
            <a:spLocks noGrp="1"/>
          </p:cNvSpPr>
          <p:nvPr>
            <p:ph idx="1"/>
          </p:nvPr>
        </p:nvSpPr>
        <p:spPr/>
        <p:txBody>
          <a:bodyPr/>
          <a:lstStyle/>
          <a:p>
            <a:pPr algn="ctr"/>
            <a:r>
              <a:rPr lang="en-IE" u="sng" dirty="0" smtClean="0"/>
              <a:t>School begins on Wednesday August  31</a:t>
            </a:r>
            <a:r>
              <a:rPr lang="en-IE" u="sng" baseline="30000" dirty="0" smtClean="0"/>
              <a:t>st</a:t>
            </a:r>
            <a:r>
              <a:rPr lang="en-IE" u="sng" dirty="0" smtClean="0"/>
              <a:t>  @ 9.00am</a:t>
            </a:r>
            <a:endParaRPr lang="en-IE" u="sng" dirty="0"/>
          </a:p>
        </p:txBody>
      </p:sp>
      <p:sp>
        <p:nvSpPr>
          <p:cNvPr id="4" name="Content Placeholder 3"/>
          <p:cNvSpPr>
            <a:spLocks noGrp="1"/>
          </p:cNvSpPr>
          <p:nvPr>
            <p:ph idx="10"/>
          </p:nvPr>
        </p:nvSpPr>
        <p:spPr>
          <a:xfrm>
            <a:off x="405880" y="1808261"/>
            <a:ext cx="8496944" cy="3335239"/>
          </a:xfrm>
        </p:spPr>
        <p:txBody>
          <a:bodyPr/>
          <a:lstStyle/>
          <a:p>
            <a:pPr marL="285750" indent="-285750">
              <a:buFont typeface="Wingdings" panose="05000000000000000000" pitchFamily="2" charset="2"/>
              <a:buChar char="§"/>
            </a:pPr>
            <a:r>
              <a:rPr lang="en-IE" sz="1800" dirty="0" smtClean="0"/>
              <a:t>Wednesday 31</a:t>
            </a:r>
            <a:r>
              <a:rPr lang="en-IE" sz="1800" baseline="30000" dirty="0" smtClean="0"/>
              <a:t>st</a:t>
            </a:r>
            <a:r>
              <a:rPr lang="en-IE" sz="1800" dirty="0" smtClean="0"/>
              <a:t> August - : 12:00pm finish.</a:t>
            </a:r>
          </a:p>
          <a:p>
            <a:pPr marL="285750" indent="-285750">
              <a:buFont typeface="Wingdings" panose="05000000000000000000" pitchFamily="2" charset="2"/>
              <a:buChar char="§"/>
            </a:pPr>
            <a:r>
              <a:rPr lang="en-IE" sz="1800" dirty="0" smtClean="0"/>
              <a:t>Week three onwards: 1.40pm finish.</a:t>
            </a:r>
            <a:endParaRPr lang="en-IE" sz="1800" dirty="0"/>
          </a:p>
          <a:p>
            <a:pPr marL="285750" indent="-285750">
              <a:buFont typeface="Wingdings" panose="05000000000000000000" pitchFamily="2" charset="2"/>
              <a:buChar char="§"/>
            </a:pPr>
            <a:r>
              <a:rPr lang="en-IE" sz="1800" dirty="0" smtClean="0"/>
              <a:t>Children will wait behind school gates with their teacher until a</a:t>
            </a:r>
          </a:p>
          <a:p>
            <a:r>
              <a:rPr lang="en-IE" sz="1800" dirty="0"/>
              <a:t> </a:t>
            </a:r>
            <a:r>
              <a:rPr lang="en-IE" sz="1800" dirty="0" smtClean="0"/>
              <a:t>    parent/guardian/minder  approaches.</a:t>
            </a:r>
          </a:p>
          <a:p>
            <a:pPr marL="285750" indent="-285750">
              <a:buFont typeface="Wingdings" panose="05000000000000000000" pitchFamily="2" charset="2"/>
              <a:buChar char="§"/>
            </a:pPr>
            <a:r>
              <a:rPr lang="en-IE" sz="1800" dirty="0" smtClean="0"/>
              <a:t>If you require somebody different to collect your child please inform me by   note or phone the school in advance.</a:t>
            </a:r>
          </a:p>
          <a:p>
            <a:pPr algn="ctr"/>
            <a:endParaRPr lang="en-IE" sz="1800" b="1" dirty="0"/>
          </a:p>
          <a:p>
            <a:pPr algn="ctr"/>
            <a:endParaRPr lang="en-IE" sz="1800" b="1" dirty="0" smtClean="0"/>
          </a:p>
          <a:p>
            <a:endParaRPr lang="en-IE" dirty="0"/>
          </a:p>
        </p:txBody>
      </p:sp>
    </p:spTree>
    <p:extLst>
      <p:ext uri="{BB962C8B-B14F-4D97-AF65-F5344CB8AC3E}">
        <p14:creationId xmlns:p14="http://schemas.microsoft.com/office/powerpoint/2010/main" val="7896314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 </a:t>
            </a:r>
            <a:r>
              <a:rPr lang="en-IE" dirty="0" smtClean="0"/>
              <a:t>		          Questions?</a:t>
            </a:r>
            <a:endParaRPr lang="en-IE" dirty="0"/>
          </a:p>
        </p:txBody>
      </p:sp>
    </p:spTree>
    <p:extLst>
      <p:ext uri="{BB962C8B-B14F-4D97-AF65-F5344CB8AC3E}">
        <p14:creationId xmlns:p14="http://schemas.microsoft.com/office/powerpoint/2010/main" val="31542077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252536" y="1347614"/>
            <a:ext cx="9361040" cy="2995737"/>
          </a:xfrm>
        </p:spPr>
        <p:txBody>
          <a:bodyPr/>
          <a:lstStyle/>
          <a:p>
            <a:pPr marL="457200" indent="-457200">
              <a:spcBef>
                <a:spcPct val="0"/>
              </a:spcBef>
              <a:spcAft>
                <a:spcPts val="1200"/>
              </a:spcAft>
              <a:buFont typeface="Wingdings" panose="05000000000000000000" pitchFamily="2" charset="2"/>
              <a:buChar char="§"/>
            </a:pPr>
            <a:r>
              <a:rPr lang="en-IE" altLang="en-US" sz="1800" dirty="0">
                <a:solidFill>
                  <a:schemeClr val="tx1"/>
                </a:solidFill>
              </a:rPr>
              <a:t>Welcome to all parents </a:t>
            </a:r>
            <a:r>
              <a:rPr lang="en-IE" altLang="en-US" sz="1800" dirty="0" smtClean="0">
                <a:solidFill>
                  <a:schemeClr val="tx1"/>
                </a:solidFill>
              </a:rPr>
              <a:t>and </a:t>
            </a:r>
            <a:r>
              <a:rPr lang="en-IE" altLang="en-US" sz="1800" dirty="0">
                <a:solidFill>
                  <a:schemeClr val="tx1"/>
                </a:solidFill>
              </a:rPr>
              <a:t>guardians</a:t>
            </a:r>
            <a:r>
              <a:rPr lang="en-IE" altLang="en-US" sz="1800" dirty="0" smtClean="0">
                <a:solidFill>
                  <a:schemeClr val="tx1"/>
                </a:solidFill>
              </a:rPr>
              <a:t>.</a:t>
            </a:r>
          </a:p>
          <a:p>
            <a:pPr marL="457200" indent="-457200">
              <a:spcBef>
                <a:spcPct val="0"/>
              </a:spcBef>
              <a:spcAft>
                <a:spcPts val="1200"/>
              </a:spcAft>
              <a:buFont typeface="Wingdings" panose="05000000000000000000" pitchFamily="2" charset="2"/>
              <a:buChar char="§"/>
            </a:pPr>
            <a:endParaRPr lang="en-IE" altLang="en-US" sz="1800" dirty="0">
              <a:solidFill>
                <a:schemeClr val="tx1"/>
              </a:solidFill>
            </a:endParaRPr>
          </a:p>
          <a:p>
            <a:pPr marL="457200" indent="-457200">
              <a:spcBef>
                <a:spcPct val="0"/>
              </a:spcBef>
              <a:spcAft>
                <a:spcPts val="1200"/>
              </a:spcAft>
              <a:buFont typeface="Wingdings" panose="05000000000000000000" pitchFamily="2" charset="2"/>
              <a:buChar char="§"/>
            </a:pPr>
            <a:r>
              <a:rPr lang="en-IE" altLang="en-US" sz="1800" dirty="0">
                <a:solidFill>
                  <a:schemeClr val="tx1"/>
                </a:solidFill>
              </a:rPr>
              <a:t>Your child is finally ready to embark on their exciting journey into formal education</a:t>
            </a:r>
            <a:r>
              <a:rPr lang="en-IE" altLang="en-US" sz="1800" dirty="0" smtClean="0">
                <a:solidFill>
                  <a:schemeClr val="tx1"/>
                </a:solidFill>
              </a:rPr>
              <a:t>.</a:t>
            </a:r>
          </a:p>
          <a:p>
            <a:pPr marL="457200" indent="-457200">
              <a:spcBef>
                <a:spcPct val="0"/>
              </a:spcBef>
              <a:spcAft>
                <a:spcPts val="1200"/>
              </a:spcAft>
              <a:buFont typeface="Wingdings" panose="05000000000000000000" pitchFamily="2" charset="2"/>
              <a:buChar char="§"/>
            </a:pPr>
            <a:endParaRPr lang="en-IE" altLang="en-US" sz="1800" dirty="0">
              <a:solidFill>
                <a:schemeClr val="tx1"/>
              </a:solidFill>
            </a:endParaRPr>
          </a:p>
          <a:p>
            <a:pPr marL="457200" indent="-457200">
              <a:spcBef>
                <a:spcPct val="0"/>
              </a:spcBef>
              <a:spcAft>
                <a:spcPts val="1200"/>
              </a:spcAft>
              <a:buFont typeface="Wingdings" panose="05000000000000000000" pitchFamily="2" charset="2"/>
              <a:buChar char="§"/>
            </a:pPr>
            <a:r>
              <a:rPr lang="en-IE" altLang="en-US" sz="1800" dirty="0">
                <a:solidFill>
                  <a:schemeClr val="tx1"/>
                </a:solidFill>
              </a:rPr>
              <a:t>Today’s presentation is here to inform you about what your child will learn in </a:t>
            </a:r>
            <a:r>
              <a:rPr lang="en-IE" altLang="en-US" sz="1800" dirty="0" smtClean="0">
                <a:solidFill>
                  <a:schemeClr val="tx1"/>
                </a:solidFill>
              </a:rPr>
              <a:t>          school, </a:t>
            </a:r>
            <a:r>
              <a:rPr lang="en-IE" altLang="en-US" sz="1800" dirty="0">
                <a:solidFill>
                  <a:schemeClr val="tx1"/>
                </a:solidFill>
              </a:rPr>
              <a:t>what kind of homework to expect, and practical advice to help you support your </a:t>
            </a:r>
            <a:r>
              <a:rPr lang="en-IE" altLang="en-US" sz="1800" dirty="0" smtClean="0">
                <a:solidFill>
                  <a:schemeClr val="tx1"/>
                </a:solidFill>
              </a:rPr>
              <a:t>child </a:t>
            </a:r>
            <a:r>
              <a:rPr lang="en-IE" altLang="en-US" sz="1800" dirty="0">
                <a:solidFill>
                  <a:schemeClr val="tx1"/>
                </a:solidFill>
              </a:rPr>
              <a:t>as best as you can through their first year of school.</a:t>
            </a:r>
          </a:p>
        </p:txBody>
      </p:sp>
      <p:sp>
        <p:nvSpPr>
          <p:cNvPr id="3" name="Title 2"/>
          <p:cNvSpPr>
            <a:spLocks noGrp="1"/>
          </p:cNvSpPr>
          <p:nvPr>
            <p:ph type="title"/>
          </p:nvPr>
        </p:nvSpPr>
        <p:spPr/>
        <p:txBody>
          <a:bodyPr/>
          <a:lstStyle/>
          <a:p>
            <a:r>
              <a:rPr lang="en-US" dirty="0" smtClean="0"/>
              <a:t>Welcome!</a:t>
            </a:r>
            <a:endParaRPr lang="en-US" dirty="0"/>
          </a:p>
        </p:txBody>
      </p:sp>
    </p:spTree>
    <p:extLst>
      <p:ext uri="{BB962C8B-B14F-4D97-AF65-F5344CB8AC3E}">
        <p14:creationId xmlns:p14="http://schemas.microsoft.com/office/powerpoint/2010/main" val="209059448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School Uniform</a:t>
            </a:r>
            <a:endParaRPr lang="en-IE" dirty="0"/>
          </a:p>
        </p:txBody>
      </p:sp>
      <p:sp>
        <p:nvSpPr>
          <p:cNvPr id="7" name="Content Placeholder 6"/>
          <p:cNvSpPr>
            <a:spLocks noGrp="1"/>
          </p:cNvSpPr>
          <p:nvPr>
            <p:ph idx="10"/>
          </p:nvPr>
        </p:nvSpPr>
        <p:spPr>
          <a:xfrm>
            <a:off x="251520" y="1203598"/>
            <a:ext cx="8496944" cy="3600400"/>
          </a:xfrm>
        </p:spPr>
        <p:txBody>
          <a:bodyPr/>
          <a:lstStyle/>
          <a:p>
            <a:pPr marL="285750" indent="-285750">
              <a:spcBef>
                <a:spcPts val="600"/>
              </a:spcBef>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sz="1800" dirty="0">
                <a:solidFill>
                  <a:schemeClr val="tx1"/>
                </a:solidFill>
              </a:rPr>
              <a:t>Navy Jumper/Cardigan</a:t>
            </a:r>
          </a:p>
          <a:p>
            <a:pPr marL="285750" indent="-285750">
              <a:spcBef>
                <a:spcPts val="600"/>
              </a:spcBef>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sz="1800" dirty="0" smtClean="0">
                <a:solidFill>
                  <a:schemeClr val="tx1"/>
                </a:solidFill>
              </a:rPr>
              <a:t>Light blue shirt/ t-shirt</a:t>
            </a:r>
            <a:endParaRPr lang="en-GB" altLang="en-US" sz="1800" dirty="0">
              <a:solidFill>
                <a:schemeClr val="tx1"/>
              </a:solidFill>
            </a:endParaRPr>
          </a:p>
          <a:p>
            <a:pPr marL="285750" indent="-285750">
              <a:spcBef>
                <a:spcPts val="600"/>
              </a:spcBef>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sz="1800" dirty="0">
                <a:solidFill>
                  <a:schemeClr val="tx1"/>
                </a:solidFill>
              </a:rPr>
              <a:t>Navy trousers/skirt/pinafore</a:t>
            </a:r>
          </a:p>
          <a:p>
            <a:pPr marL="285750" indent="-285750">
              <a:spcBef>
                <a:spcPts val="600"/>
              </a:spcBef>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sz="1800" dirty="0" smtClean="0">
                <a:solidFill>
                  <a:schemeClr val="tx1"/>
                </a:solidFill>
              </a:rPr>
              <a:t>Runners/ Shoes</a:t>
            </a:r>
            <a:endParaRPr lang="en-GB" altLang="en-US" sz="1800" dirty="0">
              <a:solidFill>
                <a:schemeClr val="tx1"/>
              </a:solidFill>
            </a:endParaRPr>
          </a:p>
          <a:p>
            <a:pPr>
              <a:spcBef>
                <a:spcPts val="600"/>
              </a:spcBef>
              <a:buClr>
                <a:srgbClr val="402000"/>
              </a:buCl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n-US" sz="1800" dirty="0">
              <a:solidFill>
                <a:schemeClr val="tx1"/>
              </a:solidFill>
            </a:endParaRPr>
          </a:p>
          <a:p>
            <a:pPr>
              <a:spcBef>
                <a:spcPts val="600"/>
              </a:spcBef>
              <a:buClr>
                <a:srgbClr val="402000"/>
              </a:buCl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sz="1800" b="1" dirty="0" smtClean="0">
                <a:latin typeface="Comic Sans MS" panose="030F0702030302020204" pitchFamily="66" charset="0"/>
              </a:rPr>
              <a:t>Label </a:t>
            </a:r>
            <a:r>
              <a:rPr lang="en-GB" altLang="en-US" sz="1800" b="1" dirty="0">
                <a:latin typeface="Comic Sans MS" panose="030F0702030302020204" pitchFamily="66" charset="0"/>
              </a:rPr>
              <a:t>all uniform items please</a:t>
            </a:r>
            <a:endParaRPr lang="en-IE" sz="1800" b="1" dirty="0">
              <a:solidFill>
                <a:schemeClr val="tx1"/>
              </a:solidFill>
            </a:endParaRPr>
          </a:p>
        </p:txBody>
      </p:sp>
      <p:pic>
        <p:nvPicPr>
          <p:cNvPr id="8" name="Picture 7"/>
          <p:cNvPicPr>
            <a:picLocks noChangeAspect="1"/>
          </p:cNvPicPr>
          <p:nvPr/>
        </p:nvPicPr>
        <p:blipFill>
          <a:blip r:embed="rId3"/>
          <a:stretch>
            <a:fillRect/>
          </a:stretch>
        </p:blipFill>
        <p:spPr>
          <a:xfrm>
            <a:off x="7062788" y="1125538"/>
            <a:ext cx="1176337" cy="2400300"/>
          </a:xfrm>
          <a:prstGeom prst="rect">
            <a:avLst/>
          </a:prstGeom>
          <a:ln>
            <a:noFill/>
          </a:ln>
          <a:effectLst>
            <a:outerShdw blurRad="292100" dist="139700" dir="2700000" algn="tl" rotWithShape="0">
              <a:srgbClr val="333333">
                <a:alpha val="65000"/>
              </a:srgbClr>
            </a:outerShdw>
          </a:effectLst>
        </p:spPr>
      </p:pic>
      <p:pic>
        <p:nvPicPr>
          <p:cNvPr id="9" name="Picture 8"/>
          <p:cNvPicPr>
            <a:picLocks noChangeAspect="1"/>
          </p:cNvPicPr>
          <p:nvPr/>
        </p:nvPicPr>
        <p:blipFill>
          <a:blip r:embed="rId4"/>
          <a:stretch>
            <a:fillRect/>
          </a:stretch>
        </p:blipFill>
        <p:spPr>
          <a:xfrm>
            <a:off x="4355976" y="2415381"/>
            <a:ext cx="1152525" cy="222091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955598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altLang="ko-KR" dirty="0" smtClean="0"/>
              <a:t>Preparation for School</a:t>
            </a:r>
            <a:endParaRPr lang="ko-KR" altLang="en-US" dirty="0"/>
          </a:p>
        </p:txBody>
      </p:sp>
      <p:sp>
        <p:nvSpPr>
          <p:cNvPr id="5" name="Content Placeholder 4"/>
          <p:cNvSpPr>
            <a:spLocks noGrp="1"/>
          </p:cNvSpPr>
          <p:nvPr>
            <p:ph idx="10"/>
          </p:nvPr>
        </p:nvSpPr>
        <p:spPr>
          <a:xfrm>
            <a:off x="1331640" y="987574"/>
            <a:ext cx="7812360" cy="4259034"/>
          </a:xfrm>
        </p:spPr>
        <p:txBody>
          <a:bodyPr/>
          <a:lstStyle/>
          <a:p>
            <a:pPr marL="285750" indent="-285750">
              <a:spcBef>
                <a:spcPts val="0"/>
              </a:spcBef>
              <a:spcAft>
                <a:spcPts val="1200"/>
              </a:spcAft>
              <a:buFont typeface="Arial" panose="020B0604020202020204" pitchFamily="34" charset="0"/>
              <a:buChar char="•"/>
              <a:defRPr/>
            </a:pPr>
            <a:r>
              <a:rPr lang="en-IE" altLang="ko-KR" sz="1800" dirty="0" smtClean="0"/>
              <a:t>Please speak positively about school.</a:t>
            </a:r>
          </a:p>
          <a:p>
            <a:pPr marL="285750" indent="-285750">
              <a:spcBef>
                <a:spcPts val="0"/>
              </a:spcBef>
              <a:spcAft>
                <a:spcPts val="1200"/>
              </a:spcAft>
              <a:buFont typeface="Arial" panose="020B0604020202020204" pitchFamily="34" charset="0"/>
              <a:buChar char="•"/>
              <a:defRPr/>
            </a:pPr>
            <a:r>
              <a:rPr lang="en-IE" sz="1800" dirty="0" smtClean="0">
                <a:ea typeface="Sassoon Infant Rg" pitchFamily="50" charset="0"/>
              </a:rPr>
              <a:t>Read books and discuss stories with your child.</a:t>
            </a:r>
          </a:p>
          <a:p>
            <a:pPr marL="285750" indent="-285750">
              <a:spcBef>
                <a:spcPts val="0"/>
              </a:spcBef>
              <a:spcAft>
                <a:spcPts val="1200"/>
              </a:spcAft>
              <a:buFont typeface="Arial" panose="020B0604020202020204" pitchFamily="34" charset="0"/>
              <a:buChar char="•"/>
              <a:defRPr/>
            </a:pPr>
            <a:r>
              <a:rPr lang="en-IE" sz="1800" dirty="0" smtClean="0">
                <a:ea typeface="Sassoon Infant Rg" pitchFamily="50" charset="0"/>
              </a:rPr>
              <a:t>Take trips to your local library.</a:t>
            </a:r>
          </a:p>
          <a:p>
            <a:pPr marL="285750" indent="-285750">
              <a:spcBef>
                <a:spcPts val="0"/>
              </a:spcBef>
              <a:spcAft>
                <a:spcPts val="1200"/>
              </a:spcAft>
              <a:buFont typeface="Arial" panose="020B0604020202020204" pitchFamily="34" charset="0"/>
              <a:buChar char="•"/>
              <a:defRPr/>
            </a:pPr>
            <a:r>
              <a:rPr lang="en-GB" altLang="en-US" sz="1800" dirty="0">
                <a:ea typeface="Sassoon Infant Rg" pitchFamily="50" charset="0"/>
              </a:rPr>
              <a:t>Engage in fine-motor control activities: Threading, making jigsaws,    play dough, fastening </a:t>
            </a:r>
            <a:r>
              <a:rPr lang="en-GB" altLang="en-US" sz="1800" dirty="0" smtClean="0">
                <a:ea typeface="Sassoon Infant Rg" pitchFamily="50" charset="0"/>
              </a:rPr>
              <a:t>buttons, scissors </a:t>
            </a:r>
            <a:r>
              <a:rPr lang="en-GB" altLang="en-US" sz="1800" dirty="0">
                <a:ea typeface="Sassoon Infant Rg" pitchFamily="50" charset="0"/>
              </a:rPr>
              <a:t>etc</a:t>
            </a:r>
            <a:r>
              <a:rPr lang="en-GB" altLang="en-US" sz="1800" dirty="0" smtClean="0">
                <a:ea typeface="Sassoon Infant Rg" pitchFamily="50" charset="0"/>
              </a:rPr>
              <a:t>.</a:t>
            </a:r>
            <a:r>
              <a:rPr lang="en-GB" sz="1800" dirty="0">
                <a:ea typeface="Sassoon Infant Rg" pitchFamily="50" charset="0"/>
              </a:rPr>
              <a:t> </a:t>
            </a:r>
            <a:endParaRPr lang="en-GB" sz="1800" dirty="0" smtClean="0">
              <a:ea typeface="Sassoon Infant Rg" pitchFamily="50" charset="0"/>
            </a:endParaRPr>
          </a:p>
          <a:p>
            <a:pPr marL="285750" indent="-285750">
              <a:spcBef>
                <a:spcPts val="0"/>
              </a:spcBef>
              <a:spcAft>
                <a:spcPts val="1200"/>
              </a:spcAft>
              <a:buFont typeface="Arial" panose="020B0604020202020204" pitchFamily="34" charset="0"/>
              <a:buChar char="•"/>
              <a:defRPr/>
            </a:pPr>
            <a:r>
              <a:rPr lang="en-GB" sz="1800" dirty="0" smtClean="0">
                <a:ea typeface="Sassoon Infant Rg" pitchFamily="50" charset="0"/>
              </a:rPr>
              <a:t>Show </a:t>
            </a:r>
            <a:r>
              <a:rPr lang="en-GB" sz="1800" dirty="0">
                <a:ea typeface="Sassoon Infant Rg" pitchFamily="50" charset="0"/>
              </a:rPr>
              <a:t>your child how to put on/take off their coat (buttons/zip).   </a:t>
            </a:r>
            <a:endParaRPr lang="en-GB" sz="1800" dirty="0" smtClean="0">
              <a:ea typeface="Sassoon Infant Rg" pitchFamily="50" charset="0"/>
            </a:endParaRPr>
          </a:p>
          <a:p>
            <a:pPr marL="285750" indent="-285750">
              <a:spcBef>
                <a:spcPts val="0"/>
              </a:spcBef>
              <a:spcAft>
                <a:spcPts val="1200"/>
              </a:spcAft>
              <a:buFont typeface="Arial" panose="020B0604020202020204" pitchFamily="34" charset="0"/>
              <a:buChar char="•"/>
              <a:defRPr/>
            </a:pPr>
            <a:r>
              <a:rPr lang="en-GB" sz="1800" dirty="0">
                <a:ea typeface="Sassoon Infant Rg" pitchFamily="50" charset="0"/>
              </a:rPr>
              <a:t>L</a:t>
            </a:r>
            <a:r>
              <a:rPr lang="en-GB" sz="1800" dirty="0" smtClean="0">
                <a:ea typeface="Sassoon Infant Rg" pitchFamily="50" charset="0"/>
              </a:rPr>
              <a:t>abel </a:t>
            </a:r>
            <a:r>
              <a:rPr lang="en-GB" sz="1800" dirty="0">
                <a:ea typeface="Sassoon Infant Rg" pitchFamily="50" charset="0"/>
              </a:rPr>
              <a:t>all belongings (especially jumpers and track suit tops).</a:t>
            </a:r>
          </a:p>
          <a:p>
            <a:pPr marL="285750" indent="-285750">
              <a:spcBef>
                <a:spcPts val="0"/>
              </a:spcBef>
              <a:spcAft>
                <a:spcPts val="1200"/>
              </a:spcAft>
              <a:buFont typeface="Arial" panose="020B0604020202020204" pitchFamily="34" charset="0"/>
              <a:buChar char="•"/>
              <a:defRPr/>
            </a:pPr>
            <a:r>
              <a:rPr lang="en-GB" sz="1800" dirty="0" smtClean="0">
                <a:ea typeface="Sassoon Infant Rg" pitchFamily="50" charset="0"/>
              </a:rPr>
              <a:t>Practice hand sanitising and hand washing.</a:t>
            </a:r>
            <a:endParaRPr lang="en-GB" sz="1800" dirty="0">
              <a:ea typeface="Sassoon Infant Rg" pitchFamily="50" charset="0"/>
            </a:endParaRPr>
          </a:p>
          <a:p>
            <a:pPr marL="285750" indent="-285750">
              <a:spcBef>
                <a:spcPts val="0"/>
              </a:spcBef>
              <a:spcAft>
                <a:spcPts val="1200"/>
              </a:spcAft>
              <a:buFont typeface="Arial" panose="020B0604020202020204" pitchFamily="34" charset="0"/>
              <a:buChar char="•"/>
              <a:defRPr/>
            </a:pPr>
            <a:r>
              <a:rPr lang="en-GB" sz="1800" dirty="0">
                <a:ea typeface="Sassoon Infant Rg" pitchFamily="50" charset="0"/>
              </a:rPr>
              <a:t>Shoes - Velcro/no laces if </a:t>
            </a:r>
            <a:r>
              <a:rPr lang="en-GB" sz="1800" dirty="0" smtClean="0">
                <a:ea typeface="Sassoon Infant Rg" pitchFamily="50" charset="0"/>
              </a:rPr>
              <a:t>possible.</a:t>
            </a:r>
          </a:p>
          <a:p>
            <a:pPr marL="285750" indent="-285750">
              <a:spcBef>
                <a:spcPts val="0"/>
              </a:spcBef>
              <a:spcAft>
                <a:spcPts val="1200"/>
              </a:spcAft>
              <a:buFont typeface="Arial" panose="020B0604020202020204" pitchFamily="34" charset="0"/>
              <a:buChar char="•"/>
              <a:defRPr/>
            </a:pPr>
            <a:endParaRPr lang="en-GB" dirty="0">
              <a:ea typeface="Sassoon Infant Rg" pitchFamily="50" charset="0"/>
            </a:endParaRPr>
          </a:p>
        </p:txBody>
      </p:sp>
    </p:spTree>
    <p:extLst>
      <p:ext uri="{BB962C8B-B14F-4D97-AF65-F5344CB8AC3E}">
        <p14:creationId xmlns:p14="http://schemas.microsoft.com/office/powerpoint/2010/main" val="9791076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Lunch</a:t>
            </a:r>
            <a:endParaRPr lang="en-IE" dirty="0"/>
          </a:p>
        </p:txBody>
      </p:sp>
      <p:sp>
        <p:nvSpPr>
          <p:cNvPr id="4" name="Content Placeholder 3"/>
          <p:cNvSpPr>
            <a:spLocks noGrp="1"/>
          </p:cNvSpPr>
          <p:nvPr>
            <p:ph idx="10"/>
          </p:nvPr>
        </p:nvSpPr>
        <p:spPr>
          <a:xfrm>
            <a:off x="1259632" y="771550"/>
            <a:ext cx="7884368" cy="4248472"/>
          </a:xfrm>
        </p:spPr>
        <p:txBody>
          <a:bodyPr/>
          <a:lstStyle/>
          <a:p>
            <a:pPr marL="285750" indent="-285750">
              <a:spcBef>
                <a:spcPts val="600"/>
              </a:spcBef>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sz="1800" dirty="0">
                <a:solidFill>
                  <a:schemeClr val="tx1"/>
                </a:solidFill>
              </a:rPr>
              <a:t>Break time: </a:t>
            </a:r>
            <a:r>
              <a:rPr lang="en-GB" altLang="en-US" sz="1800" dirty="0" smtClean="0">
                <a:solidFill>
                  <a:schemeClr val="tx1"/>
                </a:solidFill>
              </a:rPr>
              <a:t>10.50 </a:t>
            </a:r>
            <a:r>
              <a:rPr lang="en-GB" altLang="en-US" sz="1800" dirty="0">
                <a:solidFill>
                  <a:schemeClr val="tx1"/>
                </a:solidFill>
              </a:rPr>
              <a:t>- </a:t>
            </a:r>
            <a:r>
              <a:rPr lang="en-GB" altLang="en-US" sz="1800" dirty="0" smtClean="0">
                <a:solidFill>
                  <a:schemeClr val="tx1"/>
                </a:solidFill>
              </a:rPr>
              <a:t>11:00  &amp;  Lunch </a:t>
            </a:r>
            <a:r>
              <a:rPr lang="en-GB" altLang="en-US" sz="1800" dirty="0">
                <a:solidFill>
                  <a:schemeClr val="tx1"/>
                </a:solidFill>
              </a:rPr>
              <a:t>time: 12:30 - </a:t>
            </a:r>
            <a:r>
              <a:rPr lang="en-GB" altLang="en-US" sz="1800" dirty="0" smtClean="0">
                <a:solidFill>
                  <a:schemeClr val="tx1"/>
                </a:solidFill>
              </a:rPr>
              <a:t>13:00</a:t>
            </a:r>
          </a:p>
          <a:p>
            <a:pPr marL="285750" indent="-285750">
              <a:spcBef>
                <a:spcPts val="600"/>
              </a:spcBef>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sz="1800" dirty="0" smtClean="0">
                <a:solidFill>
                  <a:schemeClr val="tx1"/>
                </a:solidFill>
              </a:rPr>
              <a:t>10 minutes inside eating lunch 12.30-12.40</a:t>
            </a:r>
            <a:endParaRPr lang="en-GB" altLang="en-US" sz="1800" dirty="0">
              <a:solidFill>
                <a:schemeClr val="tx1"/>
              </a:solidFill>
            </a:endParaRPr>
          </a:p>
          <a:p>
            <a:pPr marL="285750" indent="-285750">
              <a:spcBef>
                <a:spcPts val="600"/>
              </a:spcBef>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n-US" sz="1800" dirty="0">
              <a:solidFill>
                <a:schemeClr val="tx1"/>
              </a:solidFill>
            </a:endParaRPr>
          </a:p>
          <a:p>
            <a:pPr marL="285750" indent="-285750" algn="ctr">
              <a:spcBef>
                <a:spcPts val="600"/>
              </a:spcBef>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1800" dirty="0" smtClean="0">
                <a:solidFill>
                  <a:schemeClr val="tx1"/>
                </a:solidFill>
              </a:rPr>
              <a:t>Not </a:t>
            </a:r>
            <a:r>
              <a:rPr lang="en-GB" sz="1800" dirty="0">
                <a:solidFill>
                  <a:schemeClr val="tx1"/>
                </a:solidFill>
              </a:rPr>
              <a:t>too much lunch, as it takes a long time to eat and children can get overwhelmed.</a:t>
            </a:r>
            <a:endParaRPr lang="en-GB" altLang="en-US" sz="1800" dirty="0">
              <a:solidFill>
                <a:schemeClr val="tx1"/>
              </a:solidFill>
            </a:endParaRPr>
          </a:p>
          <a:p>
            <a:pPr marL="285750" indent="-285750">
              <a:spcBef>
                <a:spcPts val="600"/>
              </a:spcBef>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sz="1800" dirty="0">
                <a:solidFill>
                  <a:schemeClr val="tx1"/>
                </a:solidFill>
              </a:rPr>
              <a:t>Healthy Lunches - </a:t>
            </a:r>
            <a:r>
              <a:rPr lang="en-GB" altLang="en-US" sz="1800" dirty="0" smtClean="0">
                <a:solidFill>
                  <a:schemeClr val="tx1"/>
                </a:solidFill>
              </a:rPr>
              <a:t>All </a:t>
            </a:r>
            <a:r>
              <a:rPr lang="en-GB" altLang="en-US" sz="1800" dirty="0">
                <a:solidFill>
                  <a:schemeClr val="tx1"/>
                </a:solidFill>
              </a:rPr>
              <a:t>children are </a:t>
            </a:r>
            <a:r>
              <a:rPr lang="en-GB" altLang="en-US" sz="1800" dirty="0" smtClean="0">
                <a:solidFill>
                  <a:schemeClr val="tx1"/>
                </a:solidFill>
              </a:rPr>
              <a:t> encouraged </a:t>
            </a:r>
            <a:r>
              <a:rPr lang="en-GB" altLang="en-US" sz="1800" dirty="0">
                <a:solidFill>
                  <a:schemeClr val="tx1"/>
                </a:solidFill>
              </a:rPr>
              <a:t>to bring healthy lunches to school. One small treat </a:t>
            </a:r>
            <a:r>
              <a:rPr lang="en-GB" altLang="en-US" sz="1800" dirty="0" smtClean="0">
                <a:solidFill>
                  <a:schemeClr val="tx1"/>
                </a:solidFill>
              </a:rPr>
              <a:t>is </a:t>
            </a:r>
            <a:r>
              <a:rPr lang="en-GB" altLang="en-US" sz="1800" dirty="0" smtClean="0">
                <a:solidFill>
                  <a:schemeClr val="tx1"/>
                </a:solidFill>
              </a:rPr>
              <a:t>permitted </a:t>
            </a:r>
            <a:r>
              <a:rPr lang="en-GB" altLang="en-US" sz="1800" dirty="0">
                <a:solidFill>
                  <a:schemeClr val="tx1"/>
                </a:solidFill>
              </a:rPr>
              <a:t>on Fridays.</a:t>
            </a:r>
          </a:p>
          <a:p>
            <a:pPr marL="285750" indent="-285750">
              <a:spcBef>
                <a:spcPts val="600"/>
              </a:spcBef>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n-US" sz="1800" dirty="0">
              <a:solidFill>
                <a:schemeClr val="tx1"/>
              </a:solidFill>
            </a:endParaRPr>
          </a:p>
          <a:p>
            <a:pPr marL="285750" indent="-285750">
              <a:spcBef>
                <a:spcPts val="600"/>
              </a:spcBef>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sz="1800" dirty="0">
                <a:solidFill>
                  <a:schemeClr val="tx1"/>
                </a:solidFill>
              </a:rPr>
              <a:t>If fruit/vegetables are brought for lunch, ensure they are </a:t>
            </a:r>
            <a:r>
              <a:rPr lang="en-GB" altLang="en-US" sz="1800" dirty="0" smtClean="0">
                <a:solidFill>
                  <a:schemeClr val="tx1"/>
                </a:solidFill>
              </a:rPr>
              <a:t>prepared </a:t>
            </a:r>
            <a:r>
              <a:rPr lang="en-GB" altLang="en-US" sz="1800" dirty="0">
                <a:solidFill>
                  <a:schemeClr val="tx1"/>
                </a:solidFill>
              </a:rPr>
              <a:t>in a way that your child can manage independently.</a:t>
            </a:r>
          </a:p>
          <a:p>
            <a:pPr marL="285750" indent="-285750">
              <a:spcBef>
                <a:spcPts val="600"/>
              </a:spcBef>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n-US" sz="1800" dirty="0">
              <a:solidFill>
                <a:schemeClr val="tx1"/>
              </a:solidFill>
            </a:endParaRPr>
          </a:p>
        </p:txBody>
      </p:sp>
    </p:spTree>
    <p:extLst>
      <p:ext uri="{BB962C8B-B14F-4D97-AF65-F5344CB8AC3E}">
        <p14:creationId xmlns:p14="http://schemas.microsoft.com/office/powerpoint/2010/main" val="17768250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84466"/>
          </a:xfrm>
        </p:spPr>
        <p:txBody>
          <a:bodyPr/>
          <a:lstStyle/>
          <a:p>
            <a:r>
              <a:rPr lang="en-IE" dirty="0" smtClean="0"/>
              <a:t>Curricular Work</a:t>
            </a:r>
            <a:endParaRPr lang="en-IE" dirty="0"/>
          </a:p>
        </p:txBody>
      </p:sp>
      <p:sp>
        <p:nvSpPr>
          <p:cNvPr id="4" name="Content Placeholder 3"/>
          <p:cNvSpPr>
            <a:spLocks noGrp="1"/>
          </p:cNvSpPr>
          <p:nvPr>
            <p:ph idx="10"/>
          </p:nvPr>
        </p:nvSpPr>
        <p:spPr>
          <a:xfrm>
            <a:off x="0" y="1275606"/>
            <a:ext cx="9144000" cy="3960440"/>
          </a:xfrm>
        </p:spPr>
        <p:txBody>
          <a:bodyPr/>
          <a:lstStyle/>
          <a:p>
            <a:pPr marL="285750" indent="-285750">
              <a:buFont typeface="Wingdings" panose="05000000000000000000" pitchFamily="2" charset="2"/>
              <a:buChar char="§"/>
            </a:pPr>
            <a:r>
              <a:rPr lang="en-IE" altLang="en-US" sz="1800" dirty="0">
                <a:solidFill>
                  <a:schemeClr val="tx1"/>
                </a:solidFill>
              </a:rPr>
              <a:t>English Reading, Writing &amp; Oral Language. (Jolly </a:t>
            </a:r>
            <a:r>
              <a:rPr lang="en-IE" altLang="en-US" sz="1800" dirty="0" smtClean="0">
                <a:solidFill>
                  <a:schemeClr val="tx1"/>
                </a:solidFill>
              </a:rPr>
              <a:t>Phonics &amp; Rainbow Scheme)</a:t>
            </a:r>
            <a:endParaRPr lang="en-IE" altLang="en-US" sz="1800" dirty="0">
              <a:solidFill>
                <a:schemeClr val="tx1"/>
              </a:solidFill>
            </a:endParaRPr>
          </a:p>
          <a:p>
            <a:pPr marL="285750" indent="-285750">
              <a:buFont typeface="Wingdings" panose="05000000000000000000" pitchFamily="2" charset="2"/>
              <a:buChar char="§"/>
            </a:pPr>
            <a:r>
              <a:rPr lang="en-IE" altLang="en-US" sz="1800" dirty="0" err="1">
                <a:solidFill>
                  <a:schemeClr val="tx1"/>
                </a:solidFill>
              </a:rPr>
              <a:t>Gaeilge</a:t>
            </a:r>
            <a:r>
              <a:rPr lang="en-IE" altLang="en-US" sz="1800" dirty="0">
                <a:solidFill>
                  <a:schemeClr val="tx1"/>
                </a:solidFill>
              </a:rPr>
              <a:t> (</a:t>
            </a:r>
            <a:r>
              <a:rPr lang="en-IE" altLang="en-US" sz="1800" dirty="0" err="1">
                <a:solidFill>
                  <a:schemeClr val="tx1"/>
                </a:solidFill>
              </a:rPr>
              <a:t>Bua</a:t>
            </a:r>
            <a:r>
              <a:rPr lang="en-IE" altLang="en-US" sz="1800" dirty="0">
                <a:solidFill>
                  <a:schemeClr val="tx1"/>
                </a:solidFill>
              </a:rPr>
              <a:t> </a:t>
            </a:r>
            <a:r>
              <a:rPr lang="en-IE" altLang="en-US" sz="1800" dirty="0" err="1">
                <a:solidFill>
                  <a:schemeClr val="tx1"/>
                </a:solidFill>
              </a:rPr>
              <a:t>na</a:t>
            </a:r>
            <a:r>
              <a:rPr lang="en-IE" altLang="en-US" sz="1800" dirty="0">
                <a:solidFill>
                  <a:schemeClr val="tx1"/>
                </a:solidFill>
              </a:rPr>
              <a:t> </a:t>
            </a:r>
            <a:r>
              <a:rPr lang="en-IE" altLang="en-US" sz="1800" dirty="0" err="1">
                <a:solidFill>
                  <a:schemeClr val="tx1"/>
                </a:solidFill>
              </a:rPr>
              <a:t>Cainte</a:t>
            </a:r>
            <a:r>
              <a:rPr lang="en-IE" altLang="en-US" sz="1800" dirty="0">
                <a:solidFill>
                  <a:schemeClr val="tx1"/>
                </a:solidFill>
              </a:rPr>
              <a:t> </a:t>
            </a:r>
            <a:r>
              <a:rPr lang="en-IE" altLang="en-US" sz="1800" dirty="0" smtClean="0">
                <a:solidFill>
                  <a:schemeClr val="tx1"/>
                </a:solidFill>
              </a:rPr>
              <a:t>A)</a:t>
            </a:r>
            <a:endParaRPr lang="en-IE" altLang="en-US" sz="1800" dirty="0">
              <a:solidFill>
                <a:schemeClr val="tx1"/>
              </a:solidFill>
            </a:endParaRPr>
          </a:p>
          <a:p>
            <a:pPr marL="285750" indent="-285750">
              <a:buFont typeface="Wingdings" panose="05000000000000000000" pitchFamily="2" charset="2"/>
              <a:buChar char="§"/>
            </a:pPr>
            <a:r>
              <a:rPr lang="en-IE" altLang="en-US" sz="1800" dirty="0">
                <a:solidFill>
                  <a:schemeClr val="tx1"/>
                </a:solidFill>
              </a:rPr>
              <a:t>Maths </a:t>
            </a:r>
            <a:r>
              <a:rPr lang="en-IE" altLang="en-US" sz="1800" dirty="0" smtClean="0">
                <a:solidFill>
                  <a:schemeClr val="tx1"/>
                </a:solidFill>
              </a:rPr>
              <a:t>(Busy at Maths)</a:t>
            </a:r>
            <a:endParaRPr lang="en-IE" altLang="en-US" sz="1800" dirty="0">
              <a:solidFill>
                <a:schemeClr val="tx1"/>
              </a:solidFill>
            </a:endParaRPr>
          </a:p>
          <a:p>
            <a:pPr marL="285750" indent="-285750">
              <a:buFont typeface="Wingdings" panose="05000000000000000000" pitchFamily="2" charset="2"/>
              <a:buChar char="§"/>
            </a:pPr>
            <a:r>
              <a:rPr lang="en-IE" altLang="en-US" sz="1800" dirty="0">
                <a:solidFill>
                  <a:schemeClr val="tx1"/>
                </a:solidFill>
              </a:rPr>
              <a:t>Social Environmental &amp; Scientific Education (S.E.S.E</a:t>
            </a:r>
            <a:r>
              <a:rPr lang="en-IE" altLang="en-US" sz="1800" dirty="0" smtClean="0">
                <a:solidFill>
                  <a:schemeClr val="tx1"/>
                </a:solidFill>
              </a:rPr>
              <a:t>) (Green Flag Programme)</a:t>
            </a:r>
            <a:endParaRPr lang="en-IE" altLang="en-US" sz="1800" dirty="0">
              <a:solidFill>
                <a:schemeClr val="tx1"/>
              </a:solidFill>
            </a:endParaRPr>
          </a:p>
          <a:p>
            <a:pPr marL="285750" indent="-285750">
              <a:buFont typeface="Wingdings" panose="05000000000000000000" pitchFamily="2" charset="2"/>
              <a:buChar char="§"/>
            </a:pPr>
            <a:r>
              <a:rPr lang="en-IE" altLang="en-US" sz="1800" dirty="0">
                <a:solidFill>
                  <a:schemeClr val="tx1"/>
                </a:solidFill>
              </a:rPr>
              <a:t>Art</a:t>
            </a:r>
          </a:p>
          <a:p>
            <a:pPr marL="285750" indent="-285750">
              <a:buFont typeface="Wingdings" panose="05000000000000000000" pitchFamily="2" charset="2"/>
              <a:buChar char="§"/>
            </a:pPr>
            <a:r>
              <a:rPr lang="en-IE" altLang="en-US" sz="1800" dirty="0">
                <a:solidFill>
                  <a:schemeClr val="tx1"/>
                </a:solidFill>
              </a:rPr>
              <a:t>Music</a:t>
            </a:r>
          </a:p>
          <a:p>
            <a:pPr marL="285750" indent="-285750">
              <a:buFont typeface="Wingdings" panose="05000000000000000000" pitchFamily="2" charset="2"/>
              <a:buChar char="§"/>
            </a:pPr>
            <a:r>
              <a:rPr lang="en-IE" altLang="en-US" sz="1800" dirty="0">
                <a:solidFill>
                  <a:schemeClr val="tx1"/>
                </a:solidFill>
              </a:rPr>
              <a:t>Drama</a:t>
            </a:r>
          </a:p>
          <a:p>
            <a:pPr marL="285750" indent="-285750">
              <a:buFont typeface="Wingdings" panose="05000000000000000000" pitchFamily="2" charset="2"/>
              <a:buChar char="§"/>
            </a:pPr>
            <a:r>
              <a:rPr lang="en-IE" altLang="en-US" sz="1800" dirty="0">
                <a:solidFill>
                  <a:schemeClr val="tx1"/>
                </a:solidFill>
              </a:rPr>
              <a:t>P.E. </a:t>
            </a:r>
            <a:r>
              <a:rPr lang="en-IE" altLang="en-US" sz="1800" dirty="0" smtClean="0">
                <a:solidFill>
                  <a:schemeClr val="tx1"/>
                </a:solidFill>
              </a:rPr>
              <a:t>(Active Flag Programme)</a:t>
            </a:r>
            <a:endParaRPr lang="en-IE" altLang="en-US" sz="1800" dirty="0">
              <a:solidFill>
                <a:schemeClr val="tx1"/>
              </a:solidFill>
            </a:endParaRPr>
          </a:p>
          <a:p>
            <a:pPr marL="285750" indent="-285750">
              <a:buFont typeface="Wingdings" panose="05000000000000000000" pitchFamily="2" charset="2"/>
              <a:buChar char="§"/>
            </a:pPr>
            <a:r>
              <a:rPr lang="en-IE" altLang="en-US" sz="1800" dirty="0">
                <a:solidFill>
                  <a:schemeClr val="tx1"/>
                </a:solidFill>
              </a:rPr>
              <a:t>Social, Personal &amp; Health Education (</a:t>
            </a:r>
            <a:r>
              <a:rPr lang="en-IE" altLang="en-US" sz="1800" dirty="0" smtClean="0">
                <a:solidFill>
                  <a:schemeClr val="tx1"/>
                </a:solidFill>
              </a:rPr>
              <a:t>S.P.H.E</a:t>
            </a:r>
            <a:r>
              <a:rPr lang="en-IE" altLang="en-US" sz="1800" dirty="0">
                <a:solidFill>
                  <a:schemeClr val="tx1"/>
                </a:solidFill>
              </a:rPr>
              <a:t>)</a:t>
            </a:r>
          </a:p>
          <a:p>
            <a:pPr marL="285750" indent="-285750">
              <a:buFont typeface="Wingdings" panose="05000000000000000000" pitchFamily="2" charset="2"/>
              <a:buChar char="§"/>
            </a:pPr>
            <a:r>
              <a:rPr lang="en-IE" altLang="en-US" sz="1800" dirty="0">
                <a:solidFill>
                  <a:schemeClr val="tx1"/>
                </a:solidFill>
              </a:rPr>
              <a:t>Religion (Grow In </a:t>
            </a:r>
            <a:r>
              <a:rPr lang="en-IE" altLang="en-US" sz="1800" dirty="0" smtClean="0">
                <a:solidFill>
                  <a:schemeClr val="tx1"/>
                </a:solidFill>
              </a:rPr>
              <a:t>Love).</a:t>
            </a:r>
            <a:endParaRPr lang="en-IE" altLang="en-US" sz="1800" dirty="0">
              <a:solidFill>
                <a:schemeClr val="tx1"/>
              </a:solidFill>
            </a:endParaRPr>
          </a:p>
          <a:p>
            <a:endParaRPr lang="en-IE" dirty="0"/>
          </a:p>
        </p:txBody>
      </p:sp>
    </p:spTree>
    <p:extLst>
      <p:ext uri="{BB962C8B-B14F-4D97-AF65-F5344CB8AC3E}">
        <p14:creationId xmlns:p14="http://schemas.microsoft.com/office/powerpoint/2010/main" val="20123641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What do they need?</a:t>
            </a:r>
            <a:endParaRPr lang="en-IE" dirty="0"/>
          </a:p>
        </p:txBody>
      </p:sp>
      <p:sp>
        <p:nvSpPr>
          <p:cNvPr id="3" name="Content Placeholder 2"/>
          <p:cNvSpPr>
            <a:spLocks noGrp="1"/>
          </p:cNvSpPr>
          <p:nvPr>
            <p:ph idx="1"/>
          </p:nvPr>
        </p:nvSpPr>
        <p:spPr/>
        <p:txBody>
          <a:bodyPr/>
          <a:lstStyle/>
          <a:p>
            <a:r>
              <a:rPr lang="en-IE" dirty="0" smtClean="0"/>
              <a:t>All books, copies, glue, scissors are provided by the school for € </a:t>
            </a:r>
            <a:r>
              <a:rPr lang="en-IE" dirty="0" smtClean="0"/>
              <a:t>60.</a:t>
            </a:r>
            <a:endParaRPr lang="en-IE" dirty="0"/>
          </a:p>
        </p:txBody>
      </p:sp>
      <p:sp>
        <p:nvSpPr>
          <p:cNvPr id="4" name="Content Placeholder 3"/>
          <p:cNvSpPr>
            <a:spLocks noGrp="1"/>
          </p:cNvSpPr>
          <p:nvPr>
            <p:ph idx="10"/>
          </p:nvPr>
        </p:nvSpPr>
        <p:spPr/>
        <p:txBody>
          <a:bodyPr/>
          <a:lstStyle/>
          <a:p>
            <a:r>
              <a:rPr lang="en-IE" sz="2000" dirty="0" smtClean="0"/>
              <a:t>What they need to bring:</a:t>
            </a:r>
          </a:p>
          <a:p>
            <a:r>
              <a:rPr lang="en-IE" sz="2000" dirty="0" smtClean="0"/>
              <a:t>Pencil Case with:</a:t>
            </a:r>
          </a:p>
          <a:p>
            <a:pPr marL="285750" indent="-285750">
              <a:buFont typeface="Arial" panose="020B0604020202020204" pitchFamily="34" charset="0"/>
              <a:buChar char="•"/>
            </a:pPr>
            <a:r>
              <a:rPr lang="en-IE" sz="2000" dirty="0" err="1" smtClean="0"/>
              <a:t>Twistables</a:t>
            </a:r>
            <a:endParaRPr lang="en-IE" sz="2000" dirty="0" smtClean="0"/>
          </a:p>
          <a:p>
            <a:pPr marL="285750" indent="-285750">
              <a:buFont typeface="Arial" panose="020B0604020202020204" pitchFamily="34" charset="0"/>
              <a:buChar char="•"/>
            </a:pPr>
            <a:r>
              <a:rPr lang="en-IE" sz="2000" dirty="0" smtClean="0"/>
              <a:t> Rubber</a:t>
            </a:r>
          </a:p>
          <a:p>
            <a:pPr marL="285750" indent="-285750">
              <a:buFont typeface="Arial" panose="020B0604020202020204" pitchFamily="34" charset="0"/>
              <a:buChar char="•"/>
            </a:pPr>
            <a:r>
              <a:rPr lang="en-IE" sz="2000" dirty="0" smtClean="0"/>
              <a:t>Topper</a:t>
            </a:r>
          </a:p>
          <a:p>
            <a:pPr marL="285750" indent="-285750">
              <a:buFont typeface="Arial" panose="020B0604020202020204" pitchFamily="34" charset="0"/>
              <a:buChar char="•"/>
            </a:pPr>
            <a:r>
              <a:rPr lang="en-IE" sz="2000" dirty="0" smtClean="0"/>
              <a:t> </a:t>
            </a:r>
            <a:r>
              <a:rPr lang="en-IE" sz="2000" dirty="0"/>
              <a:t>tripod </a:t>
            </a:r>
            <a:r>
              <a:rPr lang="en-IE" sz="2000" dirty="0" smtClean="0"/>
              <a:t>pencils</a:t>
            </a:r>
          </a:p>
          <a:p>
            <a:pPr marL="285750" indent="-285750">
              <a:buFont typeface="Arial" panose="020B0604020202020204" pitchFamily="34" charset="0"/>
              <a:buChar char="•"/>
            </a:pPr>
            <a:r>
              <a:rPr lang="en-IE" sz="2000" dirty="0" smtClean="0"/>
              <a:t> </a:t>
            </a:r>
            <a:r>
              <a:rPr lang="en-IE" sz="2000" dirty="0"/>
              <a:t>old t-shirt for painting </a:t>
            </a:r>
            <a:endParaRPr lang="en-IE" sz="2000" dirty="0" smtClean="0"/>
          </a:p>
          <a:p>
            <a:pPr marL="285750" indent="-285750">
              <a:buFont typeface="Arial" panose="020B0604020202020204" pitchFamily="34" charset="0"/>
              <a:buChar char="•"/>
            </a:pPr>
            <a:r>
              <a:rPr lang="en-IE" sz="2000" dirty="0" smtClean="0"/>
              <a:t>full </a:t>
            </a:r>
            <a:r>
              <a:rPr lang="en-IE" sz="2000" dirty="0"/>
              <a:t>change spare clothes </a:t>
            </a:r>
            <a:r>
              <a:rPr lang="en-IE" sz="2000" dirty="0" smtClean="0"/>
              <a:t>which stay in school for the year</a:t>
            </a:r>
            <a:endParaRPr lang="en-IE" sz="2000" dirty="0"/>
          </a:p>
          <a:p>
            <a:pPr marL="285750" indent="-285750">
              <a:buFont typeface="Arial" panose="020B0604020202020204" pitchFamily="34" charset="0"/>
              <a:buChar char="•"/>
            </a:pPr>
            <a:endParaRPr lang="en-IE" dirty="0"/>
          </a:p>
        </p:txBody>
      </p:sp>
    </p:spTree>
    <p:extLst>
      <p:ext uri="{BB962C8B-B14F-4D97-AF65-F5344CB8AC3E}">
        <p14:creationId xmlns:p14="http://schemas.microsoft.com/office/powerpoint/2010/main" val="42469930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err="1" smtClean="0"/>
              <a:t>Aistear</a:t>
            </a:r>
            <a:endParaRPr lang="en-IE" dirty="0"/>
          </a:p>
        </p:txBody>
      </p:sp>
      <p:sp>
        <p:nvSpPr>
          <p:cNvPr id="4" name="Content Placeholder 3"/>
          <p:cNvSpPr>
            <a:spLocks noGrp="1"/>
          </p:cNvSpPr>
          <p:nvPr>
            <p:ph idx="10"/>
          </p:nvPr>
        </p:nvSpPr>
        <p:spPr>
          <a:xfrm>
            <a:off x="1331640" y="771550"/>
            <a:ext cx="7704856" cy="4248472"/>
          </a:xfrm>
        </p:spPr>
        <p:txBody>
          <a:bodyPr/>
          <a:lstStyle/>
          <a:p>
            <a:pPr>
              <a:lnSpc>
                <a:spcPct val="120000"/>
              </a:lnSpc>
              <a:spcBef>
                <a:spcPct val="0"/>
              </a:spcBef>
              <a:spcAft>
                <a:spcPts val="1200"/>
              </a:spcAft>
            </a:pPr>
            <a:r>
              <a:rPr lang="en-IE" altLang="en-US" dirty="0" err="1">
                <a:solidFill>
                  <a:schemeClr val="tx1"/>
                </a:solidFill>
              </a:rPr>
              <a:t>Aistear</a:t>
            </a:r>
            <a:r>
              <a:rPr lang="en-IE" altLang="en-US" dirty="0">
                <a:solidFill>
                  <a:schemeClr val="tx1"/>
                </a:solidFill>
              </a:rPr>
              <a:t> is a curriculum framework for children from birth to 6 years old. </a:t>
            </a:r>
            <a:r>
              <a:rPr lang="en-IE" altLang="en-US" dirty="0" err="1">
                <a:solidFill>
                  <a:schemeClr val="tx1"/>
                </a:solidFill>
              </a:rPr>
              <a:t>Aistear</a:t>
            </a:r>
            <a:r>
              <a:rPr lang="en-IE" altLang="en-US" dirty="0">
                <a:solidFill>
                  <a:schemeClr val="tx1"/>
                </a:solidFill>
              </a:rPr>
              <a:t> is the Irish </a:t>
            </a:r>
            <a:r>
              <a:rPr lang="en-IE" altLang="en-US" dirty="0" smtClean="0">
                <a:solidFill>
                  <a:schemeClr val="tx1"/>
                </a:solidFill>
              </a:rPr>
              <a:t>  word </a:t>
            </a:r>
            <a:r>
              <a:rPr lang="en-IE" altLang="en-US" dirty="0">
                <a:solidFill>
                  <a:schemeClr val="tx1"/>
                </a:solidFill>
              </a:rPr>
              <a:t>for a journey.</a:t>
            </a:r>
          </a:p>
          <a:p>
            <a:pPr>
              <a:lnSpc>
                <a:spcPct val="120000"/>
              </a:lnSpc>
              <a:spcBef>
                <a:spcPct val="0"/>
              </a:spcBef>
              <a:spcAft>
                <a:spcPts val="1200"/>
              </a:spcAft>
            </a:pPr>
            <a:r>
              <a:rPr lang="en-IE" altLang="en-US" dirty="0" smtClean="0">
                <a:solidFill>
                  <a:schemeClr val="tx1"/>
                </a:solidFill>
              </a:rPr>
              <a:t>It </a:t>
            </a:r>
            <a:r>
              <a:rPr lang="en-IE" altLang="en-US" dirty="0">
                <a:solidFill>
                  <a:schemeClr val="tx1"/>
                </a:solidFill>
              </a:rPr>
              <a:t>is not a separate subject but a way of teaching every subject. It places an important </a:t>
            </a:r>
            <a:r>
              <a:rPr lang="en-IE" altLang="en-US" dirty="0" smtClean="0">
                <a:solidFill>
                  <a:schemeClr val="tx1"/>
                </a:solidFill>
              </a:rPr>
              <a:t>        emphasis </a:t>
            </a:r>
            <a:r>
              <a:rPr lang="en-IE" altLang="en-US" dirty="0">
                <a:solidFill>
                  <a:schemeClr val="tx1"/>
                </a:solidFill>
              </a:rPr>
              <a:t>on learning through play.</a:t>
            </a:r>
          </a:p>
          <a:p>
            <a:pPr>
              <a:lnSpc>
                <a:spcPct val="120000"/>
              </a:lnSpc>
              <a:spcBef>
                <a:spcPct val="0"/>
              </a:spcBef>
              <a:spcAft>
                <a:spcPts val="1200"/>
              </a:spcAft>
            </a:pPr>
            <a:r>
              <a:rPr lang="en-IE" altLang="en-US" dirty="0">
                <a:solidFill>
                  <a:schemeClr val="tx1"/>
                </a:solidFill>
              </a:rPr>
              <a:t>This play is structured play, designed carefully by the teacher. It consists of various stations such as role play, small world play, messy play, construction, junk art etc.</a:t>
            </a:r>
          </a:p>
          <a:p>
            <a:pPr>
              <a:lnSpc>
                <a:spcPct val="120000"/>
              </a:lnSpc>
              <a:spcBef>
                <a:spcPct val="0"/>
              </a:spcBef>
              <a:spcAft>
                <a:spcPts val="1200"/>
              </a:spcAft>
            </a:pPr>
            <a:r>
              <a:rPr lang="en-IE" altLang="en-US" dirty="0">
                <a:solidFill>
                  <a:schemeClr val="tx1"/>
                </a:solidFill>
              </a:rPr>
              <a:t>New vocabulary will be taught before beginning each new theme. The children are </a:t>
            </a:r>
            <a:r>
              <a:rPr lang="en-IE" altLang="en-US" dirty="0" smtClean="0">
                <a:solidFill>
                  <a:schemeClr val="tx1"/>
                </a:solidFill>
              </a:rPr>
              <a:t>             encouraged </a:t>
            </a:r>
            <a:r>
              <a:rPr lang="en-IE" altLang="en-US" dirty="0">
                <a:solidFill>
                  <a:schemeClr val="tx1"/>
                </a:solidFill>
              </a:rPr>
              <a:t>to use this language in context during </a:t>
            </a:r>
            <a:r>
              <a:rPr lang="en-IE" altLang="en-US" dirty="0" err="1">
                <a:solidFill>
                  <a:schemeClr val="tx1"/>
                </a:solidFill>
              </a:rPr>
              <a:t>Aistear</a:t>
            </a:r>
            <a:r>
              <a:rPr lang="en-IE" altLang="en-US" dirty="0">
                <a:solidFill>
                  <a:schemeClr val="tx1"/>
                </a:solidFill>
              </a:rPr>
              <a:t> time.</a:t>
            </a:r>
          </a:p>
          <a:p>
            <a:pPr>
              <a:lnSpc>
                <a:spcPct val="120000"/>
              </a:lnSpc>
              <a:spcBef>
                <a:spcPct val="0"/>
              </a:spcBef>
              <a:spcAft>
                <a:spcPts val="1200"/>
              </a:spcAft>
            </a:pPr>
            <a:r>
              <a:rPr lang="en-IE" altLang="en-US" dirty="0">
                <a:solidFill>
                  <a:schemeClr val="tx1"/>
                </a:solidFill>
              </a:rPr>
              <a:t>A new theme will be explored every few weeks: travel, the supermarket, the restaurant etc.</a:t>
            </a:r>
          </a:p>
          <a:p>
            <a:pPr>
              <a:lnSpc>
                <a:spcPct val="120000"/>
              </a:lnSpc>
              <a:spcBef>
                <a:spcPct val="0"/>
              </a:spcBef>
              <a:spcAft>
                <a:spcPts val="1200"/>
              </a:spcAft>
            </a:pPr>
            <a:r>
              <a:rPr lang="en-IE" altLang="en-US" dirty="0">
                <a:solidFill>
                  <a:schemeClr val="tx1"/>
                </a:solidFill>
              </a:rPr>
              <a:t>It strives to make children’s learning relevant to their own lives and experiences.</a:t>
            </a:r>
          </a:p>
          <a:p>
            <a:pPr>
              <a:lnSpc>
                <a:spcPct val="120000"/>
              </a:lnSpc>
              <a:spcBef>
                <a:spcPct val="0"/>
              </a:spcBef>
              <a:spcAft>
                <a:spcPts val="1200"/>
              </a:spcAft>
            </a:pPr>
            <a:r>
              <a:rPr lang="en-IE" altLang="en-US" dirty="0">
                <a:solidFill>
                  <a:schemeClr val="tx1"/>
                </a:solidFill>
              </a:rPr>
              <a:t>The adult guides the children in their learning. You, as a parent, also play a hugely  </a:t>
            </a:r>
            <a:r>
              <a:rPr lang="en-IE" altLang="en-US" dirty="0" smtClean="0">
                <a:solidFill>
                  <a:schemeClr val="tx1"/>
                </a:solidFill>
              </a:rPr>
              <a:t>              important </a:t>
            </a:r>
            <a:r>
              <a:rPr lang="en-IE" altLang="en-US" dirty="0">
                <a:solidFill>
                  <a:schemeClr val="tx1"/>
                </a:solidFill>
              </a:rPr>
              <a:t>role in this.</a:t>
            </a:r>
          </a:p>
        </p:txBody>
      </p:sp>
    </p:spTree>
    <p:extLst>
      <p:ext uri="{BB962C8B-B14F-4D97-AF65-F5344CB8AC3E}">
        <p14:creationId xmlns:p14="http://schemas.microsoft.com/office/powerpoint/2010/main" val="42240840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Phonics</a:t>
            </a:r>
            <a:endParaRPr lang="en-IE" dirty="0"/>
          </a:p>
        </p:txBody>
      </p:sp>
      <p:sp>
        <p:nvSpPr>
          <p:cNvPr id="4" name="Content Placeholder 3"/>
          <p:cNvSpPr>
            <a:spLocks noGrp="1"/>
          </p:cNvSpPr>
          <p:nvPr>
            <p:ph idx="10"/>
          </p:nvPr>
        </p:nvSpPr>
        <p:spPr>
          <a:xfrm>
            <a:off x="-180528" y="1131590"/>
            <a:ext cx="9324528" cy="3672408"/>
          </a:xfrm>
        </p:spPr>
        <p:txBody>
          <a:bodyPr/>
          <a:lstStyle/>
          <a:p>
            <a:pPr marL="285750" indent="-285750">
              <a:spcBef>
                <a:spcPct val="0"/>
              </a:spcBef>
              <a:spcAft>
                <a:spcPts val="1200"/>
              </a:spcAft>
              <a:buFont typeface="Wingdings" panose="05000000000000000000" pitchFamily="2" charset="2"/>
              <a:buChar char="§"/>
            </a:pPr>
            <a:r>
              <a:rPr lang="en-IE" altLang="en-US" sz="1800" dirty="0">
                <a:solidFill>
                  <a:schemeClr val="tx1"/>
                </a:solidFill>
              </a:rPr>
              <a:t>Children are now taught to read using phonics.</a:t>
            </a:r>
          </a:p>
          <a:p>
            <a:pPr marL="285750" indent="-285750">
              <a:spcBef>
                <a:spcPct val="0"/>
              </a:spcBef>
              <a:spcAft>
                <a:spcPts val="1200"/>
              </a:spcAft>
              <a:buFont typeface="Wingdings" panose="05000000000000000000" pitchFamily="2" charset="2"/>
              <a:buChar char="§"/>
            </a:pPr>
            <a:r>
              <a:rPr lang="en-IE" altLang="en-US" sz="1800" dirty="0">
                <a:solidFill>
                  <a:schemeClr val="tx1"/>
                </a:solidFill>
              </a:rPr>
              <a:t>The children are taught </a:t>
            </a:r>
            <a:r>
              <a:rPr lang="en-IE" altLang="en-US" sz="1800" dirty="0" smtClean="0">
                <a:solidFill>
                  <a:schemeClr val="tx1"/>
                </a:solidFill>
              </a:rPr>
              <a:t>42 </a:t>
            </a:r>
            <a:r>
              <a:rPr lang="en-IE" altLang="en-US" sz="1800" dirty="0">
                <a:solidFill>
                  <a:schemeClr val="tx1"/>
                </a:solidFill>
              </a:rPr>
              <a:t>letter sounds</a:t>
            </a:r>
            <a:r>
              <a:rPr lang="en-IE" altLang="en-US" sz="1800" dirty="0" smtClean="0">
                <a:solidFill>
                  <a:schemeClr val="tx1"/>
                </a:solidFill>
              </a:rPr>
              <a:t>. Each sound has a story, song and action to accompany it.</a:t>
            </a:r>
            <a:endParaRPr lang="en-IE" altLang="en-US" sz="1800" dirty="0">
              <a:solidFill>
                <a:schemeClr val="tx1"/>
              </a:solidFill>
            </a:endParaRPr>
          </a:p>
          <a:p>
            <a:pPr marL="285750" indent="-285750">
              <a:spcBef>
                <a:spcPct val="0"/>
              </a:spcBef>
              <a:spcAft>
                <a:spcPts val="1200"/>
              </a:spcAft>
              <a:buFont typeface="Wingdings" panose="05000000000000000000" pitchFamily="2" charset="2"/>
              <a:buChar char="§"/>
            </a:pPr>
            <a:r>
              <a:rPr lang="en-IE" altLang="en-US" sz="1800" dirty="0">
                <a:solidFill>
                  <a:schemeClr val="tx1"/>
                </a:solidFill>
              </a:rPr>
              <a:t>Letter names become more of a focus at a later time.</a:t>
            </a:r>
          </a:p>
          <a:p>
            <a:pPr marL="285750" indent="-285750">
              <a:spcBef>
                <a:spcPct val="0"/>
              </a:spcBef>
              <a:spcAft>
                <a:spcPts val="1200"/>
              </a:spcAft>
              <a:buFont typeface="Wingdings" panose="05000000000000000000" pitchFamily="2" charset="2"/>
              <a:buChar char="§"/>
            </a:pPr>
            <a:r>
              <a:rPr lang="en-IE" altLang="en-US" sz="1800" dirty="0">
                <a:solidFill>
                  <a:schemeClr val="tx1"/>
                </a:solidFill>
              </a:rPr>
              <a:t>Reading is taught using a ‘blending’ technique, where children are taught to ‘blend’ </a:t>
            </a:r>
            <a:r>
              <a:rPr lang="en-IE" altLang="en-US" sz="1800" dirty="0" smtClean="0">
                <a:solidFill>
                  <a:schemeClr val="tx1"/>
                </a:solidFill>
              </a:rPr>
              <a:t> sounds </a:t>
            </a:r>
            <a:r>
              <a:rPr lang="en-IE" altLang="en-US" sz="1800" dirty="0">
                <a:solidFill>
                  <a:schemeClr val="tx1"/>
                </a:solidFill>
              </a:rPr>
              <a:t>together. For example, c-a-t, b-a-g.</a:t>
            </a:r>
          </a:p>
          <a:p>
            <a:pPr marL="285750" indent="-285750">
              <a:spcBef>
                <a:spcPct val="0"/>
              </a:spcBef>
              <a:spcAft>
                <a:spcPts val="1200"/>
              </a:spcAft>
              <a:buFont typeface="Wingdings" panose="05000000000000000000" pitchFamily="2" charset="2"/>
              <a:buChar char="§"/>
            </a:pPr>
            <a:r>
              <a:rPr lang="en-IE" altLang="en-US" sz="1800" dirty="0">
                <a:solidFill>
                  <a:schemeClr val="tx1"/>
                </a:solidFill>
              </a:rPr>
              <a:t>Words that cannot be sounded out (also known as ‘tricky words’, such as ‘the’, ‘our’, ‘he’ and ‘she’), are given to the children to learn by sight. It is important to practise </a:t>
            </a:r>
            <a:r>
              <a:rPr lang="en-IE" altLang="en-US" sz="1800" dirty="0" smtClean="0">
                <a:solidFill>
                  <a:schemeClr val="tx1"/>
                </a:solidFill>
              </a:rPr>
              <a:t>   tricky </a:t>
            </a:r>
            <a:r>
              <a:rPr lang="en-IE" altLang="en-US" sz="1800" dirty="0">
                <a:solidFill>
                  <a:schemeClr val="tx1"/>
                </a:solidFill>
              </a:rPr>
              <a:t>words with your child each night.</a:t>
            </a:r>
          </a:p>
        </p:txBody>
      </p:sp>
    </p:spTree>
    <p:extLst>
      <p:ext uri="{BB962C8B-B14F-4D97-AF65-F5344CB8AC3E}">
        <p14:creationId xmlns:p14="http://schemas.microsoft.com/office/powerpoint/2010/main" val="11284794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28154</TotalTime>
  <Words>1082</Words>
  <Application>Microsoft Office PowerPoint</Application>
  <PresentationFormat>On-screen Show (16:9)</PresentationFormat>
  <Paragraphs>136</Paragraphs>
  <Slides>17</Slides>
  <Notes>12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17</vt:i4>
      </vt:variant>
    </vt:vector>
  </HeadingPairs>
  <TitlesOfParts>
    <vt:vector size="25" baseType="lpstr">
      <vt:lpstr>맑은 고딕</vt:lpstr>
      <vt:lpstr>Arial</vt:lpstr>
      <vt:lpstr>Calibri</vt:lpstr>
      <vt:lpstr>Comic Sans MS</vt:lpstr>
      <vt:lpstr>Sassoon Infant Rg</vt:lpstr>
      <vt:lpstr>Wingdings</vt:lpstr>
      <vt:lpstr>Office Theme</vt:lpstr>
      <vt:lpstr>Custom Design</vt:lpstr>
      <vt:lpstr>PowerPoint Presentation</vt:lpstr>
      <vt:lpstr>Welcome!</vt:lpstr>
      <vt:lpstr>School Uniform</vt:lpstr>
      <vt:lpstr>Preparation for School</vt:lpstr>
      <vt:lpstr>Lunch</vt:lpstr>
      <vt:lpstr>Curricular Work</vt:lpstr>
      <vt:lpstr>What do they need?</vt:lpstr>
      <vt:lpstr>Aistear</vt:lpstr>
      <vt:lpstr>Phonics</vt:lpstr>
      <vt:lpstr>Homework</vt:lpstr>
      <vt:lpstr>Settling In</vt:lpstr>
      <vt:lpstr>Assessment</vt:lpstr>
      <vt:lpstr>Special Education Teacher</vt:lpstr>
      <vt:lpstr>School Policies</vt:lpstr>
      <vt:lpstr>Home/School Communication</vt:lpstr>
      <vt:lpstr>Dates for your Diary</vt:lpstr>
      <vt:lpstr>             Questions?</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Kilteely NS</cp:lastModifiedBy>
  <cp:revision>59</cp:revision>
  <cp:lastPrinted>2019-05-27T15:08:23Z</cp:lastPrinted>
  <dcterms:created xsi:type="dcterms:W3CDTF">2014-04-01T16:27:38Z</dcterms:created>
  <dcterms:modified xsi:type="dcterms:W3CDTF">2022-06-20T12:35:49Z</dcterms:modified>
</cp:coreProperties>
</file>